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CN" alt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6A3C46F6-0B2D-490C-A2AE-09CD95DFFF46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C7ABFF5B-B37D-4D00-BB8C-3344C8A05C24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8258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C32E4-2D70-4F33-B037-C4E43AE91830}" type="slidenum">
              <a:rPr kumimoji="0" 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906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971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816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65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894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6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329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850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22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183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70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58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C32E4-2D70-4F33-B037-C4E43AE9183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52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21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476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03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38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96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873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D5307-9AB0-4C93-817A-B080F41B1CB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22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numCol="1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413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70983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 numCol="1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 numCol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9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9715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numCol="1" anchor="t"/>
          <a:lstStyle>
            <a:lvl1pPr algn="l">
              <a:defRPr sz="5333" b="1" cap="all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numCol="1"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31476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 numCol="1"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 numCol="1"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9656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 numCol="1"/>
          <a:lstStyle>
            <a:lvl1pPr>
              <a:defRPr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numCol="1"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numCol="1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numCol="1"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 numCol="1"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42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3057" cy="6852497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721475"/>
            <a:ext cx="12192000" cy="1365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324009"/>
            <a:ext cx="10972800" cy="562073"/>
          </a:xfrm>
        </p:spPr>
        <p:txBody>
          <a:bodyPr numCol="1">
            <a:noAutofit/>
          </a:bodyPr>
          <a:lstStyle>
            <a:lvl1pPr algn="l">
              <a:defRPr sz="2667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9" y="200341"/>
            <a:ext cx="742695" cy="7292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1802" y="1060605"/>
            <a:ext cx="12190199" cy="641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sz="240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5"/>
          <a:srcRect t="14439"/>
          <a:stretch/>
        </p:blipFill>
        <p:spPr>
          <a:xfrm flipH="1">
            <a:off x="6589319" y="-27384"/>
            <a:ext cx="5603211" cy="11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8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53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numCol="1" anchor="b"/>
          <a:lstStyle>
            <a:lvl1pPr algn="l">
              <a:defRPr sz="2667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 numCol="1"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 numCol="1"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9702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numCol="1" anchor="b"/>
          <a:lstStyle>
            <a:lvl1pPr algn="l">
              <a:defRPr sz="2667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numCol="1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 numCol="1"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0512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B9F04-B251-415E-AAE6-FA2E5DE1F20D}" type="datetimeFigureOut">
              <a:rPr lang="en-US" altLang="zh-CN" smtClean="0"/>
              <a:t>4/21/2021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3D47C-A663-4E48-8C72-BA1D6509F2FF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5337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 alt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6" Type="http://schemas.openxmlformats.org/officeDocument/2006/relationships/image" Target="../media/image5.emf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" y="3929168"/>
            <a:ext cx="1656749" cy="274812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EC6ED6F-0A39-478A-BA9C-899C2AC57D46}"/>
              </a:ext>
            </a:extLst>
          </p:cNvPr>
          <p:cNvGrpSpPr/>
          <p:nvPr/>
        </p:nvGrpSpPr>
        <p:grpSpPr>
          <a:xfrm>
            <a:off x="13649" y="3530093"/>
            <a:ext cx="12192001" cy="3355291"/>
            <a:chOff x="0" y="3502709"/>
            <a:chExt cx="12191999" cy="335529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8A183C-E6FB-4BD0-8A97-4D953C6C3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502709"/>
              <a:ext cx="12191999" cy="335529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F5761D4-4F6B-4ABA-BB05-5D76D217F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6156" y="4053736"/>
              <a:ext cx="1452462" cy="60519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77CF5B9-A3D0-47E8-9652-746EDE120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27977" y="4053736"/>
              <a:ext cx="1551072" cy="605193"/>
            </a:xfrm>
            <a:prstGeom prst="rect">
              <a:avLst/>
            </a:prstGeom>
          </p:spPr>
        </p:pic>
      </p:grpSp>
      <p:pic>
        <p:nvPicPr>
          <p:cNvPr id="2" name="纯音乐-红旗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9886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292567" y="3212232"/>
            <a:ext cx="609600" cy="609600"/>
          </a:xfrm>
          <a:prstGeom prst="rect">
            <a:avLst/>
          </a:prstGeom>
        </p:spPr>
      </p:pic>
      <p:sp>
        <p:nvSpPr>
          <p:cNvPr id="33" name="TextBox 20"/>
          <p:cNvSpPr txBox="1"/>
          <p:nvPr/>
        </p:nvSpPr>
        <p:spPr>
          <a:xfrm>
            <a:off x="2075372" y="2410160"/>
            <a:ext cx="8510561" cy="1077218"/>
          </a:xfrm>
          <a:prstGeom prst="rect">
            <a:avLst/>
          </a:prstGeom>
          <a:noFill/>
          <a:effectLst/>
        </p:spPr>
        <p:txBody>
          <a:bodyPr wrap="square" numCol="1" rtlCol="0">
            <a:spAutoFit/>
          </a:bodyPr>
          <a:lstStyle/>
          <a:p>
            <a:pPr algn="ctr" defTabSz="1219170"/>
            <a:r>
              <a:rPr lang="zh-CN" altLang="en-US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建党百年</a:t>
            </a:r>
            <a:endParaRPr lang="zh-CN" sz="6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8" y="431181"/>
            <a:ext cx="1435821" cy="1387515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>
            <a:off x="2792697" y="3517032"/>
            <a:ext cx="68954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174842" y="214933"/>
            <a:ext cx="11809190" cy="6432709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95191" y="3608756"/>
            <a:ext cx="2670924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 defTabSz="1219170"/>
            <a:r>
              <a:rPr lang="en-US" altLang="zh-CN" sz="2400" dirty="0">
                <a:solidFill>
                  <a:srgbClr val="E3060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汇报人：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唐芝锋</a:t>
            </a:r>
            <a:endParaRPr lang="zh-CN" sz="2400" dirty="0">
              <a:solidFill>
                <a:srgbClr val="E3060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6930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/>
      <p:bldP spid="17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践行群众路线</a:t>
            </a:r>
            <a:r>
              <a:rPr lang="en-US" alt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—</a:t>
            </a:r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乐于奉献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4096301-BC31-4DF0-9BEC-8BC701C40354}"/>
              </a:ext>
            </a:extLst>
          </p:cNvPr>
          <p:cNvSpPr/>
          <p:nvPr/>
        </p:nvSpPr>
        <p:spPr>
          <a:xfrm>
            <a:off x="1356487" y="2018124"/>
            <a:ext cx="1971292" cy="2736573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</a:ln>
          <a:effectLst>
            <a:innerShdw blurRad="63500" dist="25400" dir="15600000">
              <a:prstClr val="black">
                <a:alpha val="50000"/>
              </a:prstClr>
            </a:innerShdw>
          </a:effectLst>
        </p:spPr>
        <p:txBody>
          <a:bodyPr numCol="1" anchor="ctr"/>
          <a:lstStyle/>
          <a:p>
            <a:pPr algn="ctr" defTabSz="1219170">
              <a:lnSpc>
                <a:spcPct val="150000"/>
              </a:lnSpc>
              <a:defRPr/>
            </a:pPr>
            <a:r>
              <a:rPr lang="zh-CN" sz="2933" b="1" kern="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选择了做共党员就意味着选择了奉献</a:t>
            </a:r>
          </a:p>
        </p:txBody>
      </p:sp>
      <p:sp>
        <p:nvSpPr>
          <p:cNvPr id="19" name="圆角矩形 7">
            <a:extLst>
              <a:ext uri="{FF2B5EF4-FFF2-40B4-BE49-F238E27FC236}">
                <a16:creationId xmlns:a16="http://schemas.microsoft.com/office/drawing/2014/main" id="{6E964357-3533-4705-8CBD-59FC994D56C1}"/>
              </a:ext>
            </a:extLst>
          </p:cNvPr>
          <p:cNvSpPr/>
          <p:nvPr/>
        </p:nvSpPr>
        <p:spPr>
          <a:xfrm>
            <a:off x="5519936" y="2196685"/>
            <a:ext cx="5012877" cy="9356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F2EAE964-4DB2-4193-8ECB-40EB9E347B84}"/>
              </a:ext>
            </a:extLst>
          </p:cNvPr>
          <p:cNvSpPr txBox="1">
            <a:spLocks/>
          </p:cNvSpPr>
          <p:nvPr/>
        </p:nvSpPr>
        <p:spPr>
          <a:xfrm>
            <a:off x="5798811" y="2348934"/>
            <a:ext cx="4460469" cy="60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33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总想着组织能给我什么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D93EC3C-A539-461C-9876-C15DC0DEE1A5}"/>
              </a:ext>
            </a:extLst>
          </p:cNvPr>
          <p:cNvGrpSpPr/>
          <p:nvPr/>
        </p:nvGrpSpPr>
        <p:grpSpPr>
          <a:xfrm>
            <a:off x="4110750" y="2196685"/>
            <a:ext cx="1148322" cy="935665"/>
            <a:chOff x="3237547" y="2436043"/>
            <a:chExt cx="861241" cy="701749"/>
          </a:xfrm>
        </p:grpSpPr>
        <p:sp>
          <p:nvSpPr>
            <p:cNvPr id="3" name="流程图: 可选过程 2">
              <a:extLst>
                <a:ext uri="{FF2B5EF4-FFF2-40B4-BE49-F238E27FC236}">
                  <a16:creationId xmlns:a16="http://schemas.microsoft.com/office/drawing/2014/main" id="{E059AB69-B3B1-426D-90EA-85EB0E524733}"/>
                </a:ext>
              </a:extLst>
            </p:cNvPr>
            <p:cNvSpPr/>
            <p:nvPr/>
          </p:nvSpPr>
          <p:spPr>
            <a:xfrm>
              <a:off x="3237547" y="2436043"/>
              <a:ext cx="861241" cy="70174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30" name="标题 1">
              <a:extLst>
                <a:ext uri="{FF2B5EF4-FFF2-40B4-BE49-F238E27FC236}">
                  <a16:creationId xmlns:a16="http://schemas.microsoft.com/office/drawing/2014/main" id="{629F371B-070A-42D7-A503-07CC1732CF57}"/>
                </a:ext>
              </a:extLst>
            </p:cNvPr>
            <p:cNvSpPr txBox="1">
              <a:spLocks/>
            </p:cNvSpPr>
            <p:nvPr/>
          </p:nvSpPr>
          <p:spPr>
            <a:xfrm>
              <a:off x="3304218" y="2571774"/>
              <a:ext cx="700397" cy="406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2933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不要</a:t>
              </a:r>
            </a:p>
          </p:txBody>
        </p:sp>
      </p:grpSp>
      <p:sp>
        <p:nvSpPr>
          <p:cNvPr id="31" name="圆角矩形 13">
            <a:extLst>
              <a:ext uri="{FF2B5EF4-FFF2-40B4-BE49-F238E27FC236}">
                <a16:creationId xmlns:a16="http://schemas.microsoft.com/office/drawing/2014/main" id="{E4C645E6-BDC3-4B6E-938A-1B8C7F00EADE}"/>
              </a:ext>
            </a:extLst>
          </p:cNvPr>
          <p:cNvSpPr/>
          <p:nvPr/>
        </p:nvSpPr>
        <p:spPr>
          <a:xfrm>
            <a:off x="5519936" y="3586392"/>
            <a:ext cx="5012877" cy="9356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6D19FDBA-D37E-437D-81C4-C285CEB547C6}"/>
              </a:ext>
            </a:extLst>
          </p:cNvPr>
          <p:cNvSpPr txBox="1">
            <a:spLocks/>
          </p:cNvSpPr>
          <p:nvPr/>
        </p:nvSpPr>
        <p:spPr>
          <a:xfrm>
            <a:off x="5798812" y="3738640"/>
            <a:ext cx="4032468" cy="60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33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想我能为组织做什么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431D6C1-9FC9-48BB-BA4D-27AD258399DD}"/>
              </a:ext>
            </a:extLst>
          </p:cNvPr>
          <p:cNvGrpSpPr/>
          <p:nvPr/>
        </p:nvGrpSpPr>
        <p:grpSpPr>
          <a:xfrm>
            <a:off x="4091880" y="3586390"/>
            <a:ext cx="1148321" cy="935665"/>
            <a:chOff x="3223395" y="3478322"/>
            <a:chExt cx="861241" cy="701749"/>
          </a:xfrm>
        </p:grpSpPr>
        <p:sp>
          <p:nvSpPr>
            <p:cNvPr id="41" name="流程图: 可选过程 40">
              <a:extLst>
                <a:ext uri="{FF2B5EF4-FFF2-40B4-BE49-F238E27FC236}">
                  <a16:creationId xmlns:a16="http://schemas.microsoft.com/office/drawing/2014/main" id="{884BB670-06DA-4141-8647-BCC479405D6B}"/>
                </a:ext>
              </a:extLst>
            </p:cNvPr>
            <p:cNvSpPr/>
            <p:nvPr/>
          </p:nvSpPr>
          <p:spPr>
            <a:xfrm>
              <a:off x="3223395" y="3478322"/>
              <a:ext cx="861241" cy="701749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40" name="标题 1">
              <a:extLst>
                <a:ext uri="{FF2B5EF4-FFF2-40B4-BE49-F238E27FC236}">
                  <a16:creationId xmlns:a16="http://schemas.microsoft.com/office/drawing/2014/main" id="{76DB2213-91E7-49ED-B758-F0DD31ED57E6}"/>
                </a:ext>
              </a:extLst>
            </p:cNvPr>
            <p:cNvSpPr txBox="1">
              <a:spLocks/>
            </p:cNvSpPr>
            <p:nvPr/>
          </p:nvSpPr>
          <p:spPr>
            <a:xfrm>
              <a:off x="3433786" y="3544105"/>
              <a:ext cx="468362" cy="467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3467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05069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19" grpId="0" animBg="1"/>
      <p:bldP spid="20" grpId="0"/>
      <p:bldP spid="31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践行群众路线</a:t>
            </a:r>
            <a:r>
              <a:rPr lang="en-US" alt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—</a:t>
            </a:r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乐于奉献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C82E23-4DA2-41E3-9BF3-410AB0C4BB6C}"/>
              </a:ext>
            </a:extLst>
          </p:cNvPr>
          <p:cNvSpPr/>
          <p:nvPr/>
        </p:nvSpPr>
        <p:spPr>
          <a:xfrm>
            <a:off x="3311691" y="1831030"/>
            <a:ext cx="8056939" cy="14984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1E65497-1CCF-4692-BFD2-C5D68D226537}"/>
              </a:ext>
            </a:extLst>
          </p:cNvPr>
          <p:cNvSpPr/>
          <p:nvPr/>
        </p:nvSpPr>
        <p:spPr>
          <a:xfrm>
            <a:off x="3371037" y="1831029"/>
            <a:ext cx="7997593" cy="124066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>
              <a:lnSpc>
                <a:spcPct val="120000"/>
              </a:lnSpc>
            </a:pPr>
            <a:r>
              <a:rPr lang="zh-CN" sz="2133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是一个为人民鞠躬尽瘁，死而后已的英雄。他正确使用权力，把自己当作人民群众的一份子，所做的事情与人民群众的利益相一致，坚持走群众路线，无私奉献。</a:t>
            </a:r>
            <a:endParaRPr lang="zh-CN" altLang="zh-CN" sz="2133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A8327D-FFD6-415D-A223-12B09FC3D7AE}"/>
              </a:ext>
            </a:extLst>
          </p:cNvPr>
          <p:cNvSpPr/>
          <p:nvPr/>
        </p:nvSpPr>
        <p:spPr>
          <a:xfrm>
            <a:off x="431372" y="1831029"/>
            <a:ext cx="2523705" cy="53332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zh-CN" sz="2667" b="1" dirty="0">
                <a:solidFill>
                  <a:srgbClr val="FCFF85"/>
                </a:solidFill>
                <a:latin typeface="微软雅黑" pitchFamily="34" charset="-122"/>
                <a:ea typeface="微软雅黑" pitchFamily="34" charset="-122"/>
              </a:rPr>
              <a:t>焦裕禄同志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82DE87C-D751-42DF-B0BC-39EC3277B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2483516"/>
            <a:ext cx="2543207" cy="330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A6DCFC2-FB3D-44E5-A6C4-AAB9042CF53E}"/>
              </a:ext>
            </a:extLst>
          </p:cNvPr>
          <p:cNvSpPr/>
          <p:nvPr/>
        </p:nvSpPr>
        <p:spPr>
          <a:xfrm>
            <a:off x="3323388" y="3514061"/>
            <a:ext cx="8045243" cy="227232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</a:ln>
          <a:effectLst/>
        </p:spPr>
        <p:txBody>
          <a:bodyPr numCol="1" anchor="ctr"/>
          <a:lstStyle/>
          <a:p>
            <a:pPr algn="ctr" defTabSz="1219170">
              <a:defRPr/>
            </a:pPr>
            <a:endParaRPr lang="zh-CN" sz="2489" kern="0" dirty="0">
              <a:solidFill>
                <a:srgbClr val="FF0517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2DACCC-704D-429D-8F26-DB3A151037FE}"/>
              </a:ext>
            </a:extLst>
          </p:cNvPr>
          <p:cNvSpPr>
            <a:spLocks noChangeArrowheads="1"/>
          </p:cNvSpPr>
          <p:nvPr/>
        </p:nvSpPr>
        <p:spPr>
          <a:xfrm>
            <a:off x="3393632" y="3551720"/>
            <a:ext cx="7742779" cy="21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1219170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133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在全国人民全面建设小康社会的今天，如果再有一批</a:t>
            </a:r>
            <a:r>
              <a:rPr lang="zh-CN" sz="2133" dirty="0">
                <a:solidFill>
                  <a:srgbClr val="C00000"/>
                </a:solidFill>
                <a:latin typeface="Arial"/>
                <a:ea typeface="微软雅黑"/>
                <a:cs typeface="+mn-ea"/>
                <a:sym typeface="+mn-lt"/>
              </a:rPr>
              <a:t>像焦裕禄同志那样的好党员、好干部</a:t>
            </a:r>
            <a:r>
              <a:rPr lang="zh-CN" sz="2133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，群众的积极性和创造性必然会大大发扬，我国的经济建设必将会如虎添翼，焕发出更大、更多的活力</a:t>
            </a:r>
            <a:r>
              <a:rPr lang="zh-CN" sz="2933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1945870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21" grpId="0" animBg="1"/>
      <p:bldP spid="22" grpId="0"/>
      <p:bldP spid="23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C0CEA8-AF97-4E14-81E8-858B97145556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C8305A-8FA9-4504-BF8B-D9469740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7A0615-2425-498C-9652-7444A3565138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DB6115C-3E85-4B93-94F5-EC23E5D44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6E05862-1B44-45AB-9BDC-772FA8918E2C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976944" y="1220755"/>
            <a:ext cx="2238112" cy="913007"/>
          </a:xfrm>
          <a:prstGeom prst="rect">
            <a:avLst/>
          </a:prstGeom>
          <a:solidFill>
            <a:schemeClr val="accent2"/>
          </a:solidFill>
        </p:spPr>
        <p:txBody>
          <a:bodyPr wrap="none" numCol="1">
            <a:spAutoFit/>
          </a:bodyPr>
          <a:lstStyle/>
          <a:p>
            <a:pPr algn="ctr" defTabSz="1219170"/>
            <a:r>
              <a:rPr lang="zh-CN" sz="53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94AA414E-7A68-4400-9038-F556E5514D7C}"/>
              </a:ext>
            </a:extLst>
          </p:cNvPr>
          <p:cNvSpPr txBox="1"/>
          <p:nvPr/>
        </p:nvSpPr>
        <p:spPr>
          <a:xfrm>
            <a:off x="1158610" y="2856092"/>
            <a:ext cx="10095029" cy="861756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zh-CN" sz="48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立足本职工作，全心全意为人民服务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80FE725-7D3F-4C26-AF01-CEBC2E129989}"/>
              </a:ext>
            </a:extLst>
          </p:cNvPr>
          <p:cNvSpPr txBox="1"/>
          <p:nvPr/>
        </p:nvSpPr>
        <p:spPr>
          <a:xfrm>
            <a:off x="7667611" y="4409335"/>
            <a:ext cx="3072274" cy="533526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en-US" alt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—</a:t>
            </a:r>
            <a:r>
              <a:rPr 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 我奉献</a:t>
            </a:r>
          </a:p>
        </p:txBody>
      </p:sp>
    </p:spTree>
    <p:extLst>
      <p:ext uri="{BB962C8B-B14F-4D97-AF65-F5344CB8AC3E}">
        <p14:creationId xmlns:p14="http://schemas.microsoft.com/office/powerpoint/2010/main" val="7279948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69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立足本职工作，全心全意为人民服务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908B9E-6FA1-4195-A082-FA54E60496FC}"/>
              </a:ext>
            </a:extLst>
          </p:cNvPr>
          <p:cNvSpPr/>
          <p:nvPr/>
        </p:nvSpPr>
        <p:spPr>
          <a:xfrm>
            <a:off x="994443" y="1754076"/>
            <a:ext cx="5923469" cy="800305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sz="6667" kern="0">
              <a:solidFill>
                <a:srgbClr val="FFF9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F1E17F-179F-457B-A6E7-8C68281B7648}"/>
              </a:ext>
            </a:extLst>
          </p:cNvPr>
          <p:cNvSpPr/>
          <p:nvPr/>
        </p:nvSpPr>
        <p:spPr>
          <a:xfrm>
            <a:off x="2868567" y="1700808"/>
            <a:ext cx="2732587" cy="9130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53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我是谁？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0BF5C-C4CC-424E-9B87-EE7D66B71D48}"/>
              </a:ext>
            </a:extLst>
          </p:cNvPr>
          <p:cNvSpPr/>
          <p:nvPr/>
        </p:nvSpPr>
        <p:spPr>
          <a:xfrm>
            <a:off x="994443" y="3380986"/>
            <a:ext cx="5923469" cy="261449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</a:ln>
          <a:effectLst/>
        </p:spPr>
        <p:txBody>
          <a:bodyPr numCol="1" rtlCol="0" anchor="ctr"/>
          <a:lstStyle/>
          <a:p>
            <a:pPr algn="ctr" defTabSz="1219170">
              <a:defRPr/>
            </a:pPr>
            <a:endParaRPr lang="zh-CN" sz="2400" kern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9BD0EFA-AC1B-414E-856A-E5A3BC1D2461}"/>
              </a:ext>
            </a:extLst>
          </p:cNvPr>
          <p:cNvSpPr txBox="1">
            <a:spLocks/>
          </p:cNvSpPr>
          <p:nvPr/>
        </p:nvSpPr>
        <p:spPr>
          <a:xfrm>
            <a:off x="1233793" y="3557969"/>
            <a:ext cx="5538844" cy="2240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我是中国共产党党员，肩负责任。我是自愿申请加入中国共产党的，我是经党教育、培养、考验的，是举过拳头宣过誓的人，我是劳动人民中的一份子。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BD56F9-6D10-4FCB-AB66-D238EB235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736" y="1700809"/>
            <a:ext cx="3240744" cy="196389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F8162F-7F5D-40A6-9295-651D5E78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736" y="3813044"/>
            <a:ext cx="3240744" cy="21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2364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15" grpId="0" animBg="1"/>
      <p:bldP spid="16" grpId="0"/>
      <p:bldP spid="18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69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立足本职工作，全心全意为人民服务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908B9E-6FA1-4195-A082-FA54E60496FC}"/>
              </a:ext>
            </a:extLst>
          </p:cNvPr>
          <p:cNvSpPr/>
          <p:nvPr/>
        </p:nvSpPr>
        <p:spPr>
          <a:xfrm>
            <a:off x="994443" y="1668589"/>
            <a:ext cx="5923469" cy="800305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sz="6667" kern="0">
              <a:solidFill>
                <a:srgbClr val="FFF9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F1E17F-179F-457B-A6E7-8C68281B7648}"/>
              </a:ext>
            </a:extLst>
          </p:cNvPr>
          <p:cNvSpPr/>
          <p:nvPr/>
        </p:nvSpPr>
        <p:spPr>
          <a:xfrm>
            <a:off x="2868567" y="1621056"/>
            <a:ext cx="2732587" cy="9130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5333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为了谁？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30BF5C-C4CC-424E-9B87-EE7D66B71D48}"/>
              </a:ext>
            </a:extLst>
          </p:cNvPr>
          <p:cNvSpPr/>
          <p:nvPr/>
        </p:nvSpPr>
        <p:spPr>
          <a:xfrm>
            <a:off x="994443" y="3380986"/>
            <a:ext cx="5923469" cy="261449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ysDash"/>
          </a:ln>
          <a:effectLst/>
        </p:spPr>
        <p:txBody>
          <a:bodyPr numCol="1" rtlCol="0" anchor="ctr"/>
          <a:lstStyle/>
          <a:p>
            <a:pPr algn="ctr" defTabSz="1219170">
              <a:defRPr/>
            </a:pPr>
            <a:endParaRPr lang="zh-CN" sz="2400" kern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29BD0EFA-AC1B-414E-856A-E5A3BC1D2461}"/>
              </a:ext>
            </a:extLst>
          </p:cNvPr>
          <p:cNvSpPr txBox="1">
            <a:spLocks/>
          </p:cNvSpPr>
          <p:nvPr/>
        </p:nvSpPr>
        <p:spPr>
          <a:xfrm>
            <a:off x="1233793" y="3431331"/>
            <a:ext cx="5538844" cy="249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21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为了“最广大人民群众的利益，没有自己的特殊利益”，正是因为“我是一名党员”这个理由，我们才必然要全心全意为人民服务，这是党的根本宗旨，是我们党永不变色的政治保证。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BD56F9-6D10-4FCB-AB66-D238EB235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261" y="1604798"/>
            <a:ext cx="3248155" cy="21632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CF8162F-7F5D-40A6-9295-651D5E78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800" y="3834982"/>
            <a:ext cx="3218617" cy="21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8266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15" grpId="0" animBg="1"/>
      <p:bldP spid="16" grpId="0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69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立足本职工作，全心全意为人民服务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23" name="标题 1">
            <a:extLst>
              <a:ext uri="{FF2B5EF4-FFF2-40B4-BE49-F238E27FC236}">
                <a16:creationId xmlns:a16="http://schemas.microsoft.com/office/drawing/2014/main" id="{C67E5268-1A7F-49BD-B274-4B8A64855C97}"/>
              </a:ext>
            </a:extLst>
          </p:cNvPr>
          <p:cNvSpPr txBox="1">
            <a:spLocks/>
          </p:cNvSpPr>
          <p:nvPr/>
        </p:nvSpPr>
        <p:spPr>
          <a:xfrm>
            <a:off x="1662659" y="1759192"/>
            <a:ext cx="8615021" cy="7202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 defTabSz="1219170">
              <a:lnSpc>
                <a:spcPct val="120000"/>
              </a:lnSpc>
              <a:spcBef>
                <a:spcPts val="0"/>
              </a:spcBef>
            </a:pPr>
            <a:r>
              <a:rPr lang="zh-CN" sz="3733" b="1" kern="0" dirty="0">
                <a:solidFill>
                  <a:srgbClr val="FFC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横眉冷对千夫指，俯首甘为孺子牛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83D8B6-27F2-4C4F-94FA-354903656FB7}"/>
              </a:ext>
            </a:extLst>
          </p:cNvPr>
          <p:cNvSpPr/>
          <p:nvPr/>
        </p:nvSpPr>
        <p:spPr>
          <a:xfrm>
            <a:off x="1662659" y="2921369"/>
            <a:ext cx="8570824" cy="330738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lgDashDot"/>
          </a:ln>
          <a:effectLst/>
        </p:spPr>
        <p:txBody>
          <a:bodyPr numCol="1" rtlCol="0" anchor="ctr"/>
          <a:lstStyle/>
          <a:p>
            <a:pPr algn="ctr" defTabSz="1219170">
              <a:defRPr/>
            </a:pPr>
            <a:endParaRPr lang="zh-CN" sz="2400" kern="0">
              <a:solidFill>
                <a:srgbClr val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956956DD-7D62-4055-AF50-03C8EBFDD37F}"/>
              </a:ext>
            </a:extLst>
          </p:cNvPr>
          <p:cNvSpPr txBox="1">
            <a:spLocks/>
          </p:cNvSpPr>
          <p:nvPr/>
        </p:nvSpPr>
        <p:spPr>
          <a:xfrm>
            <a:off x="1989845" y="3062310"/>
            <a:ext cx="8045791" cy="84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20000"/>
              </a:lnSpc>
              <a:spcBef>
                <a:spcPts val="0"/>
              </a:spcBef>
            </a:pPr>
            <a:r>
              <a:rPr lang="zh-CN" sz="21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作为一名基层工作者，我们只有立足于本职工作，在平凡的岗位上无私奉献，才能做到全心全意为人民服务。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3AD2DBE6-DA6C-4851-8AF4-950995688C2E}"/>
              </a:ext>
            </a:extLst>
          </p:cNvPr>
          <p:cNvSpPr txBox="1">
            <a:spLocks/>
          </p:cNvSpPr>
          <p:nvPr/>
        </p:nvSpPr>
        <p:spPr>
          <a:xfrm>
            <a:off x="1967542" y="3894912"/>
            <a:ext cx="8045791" cy="219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1867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作为档案信息中心的一名工作者，信息中心是一个窗口服务性单位，工作日复一日，年复一年，繁忙而琐碎，平凡而普通，在别人眼中这里只是一个十几平方的小窗口，但对我们而言，这方窗口承载着我们作为共产党员的责任，关乎着房管中心的形象，更是拉近我们与群众距离的纽带，看似轻松，实则不易。要想让群众满意，必须练好</a:t>
            </a:r>
            <a:r>
              <a:rPr lang="zh-CN" sz="1867" b="1" kern="0" dirty="0">
                <a:solidFill>
                  <a:srgbClr val="C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三种“功夫”</a:t>
            </a:r>
            <a:endParaRPr lang="zh-CN" sz="1867" kern="0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35062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3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23" grpId="0" animBg="1"/>
      <p:bldP spid="25" grpId="0" animBg="1"/>
      <p:bldP spid="26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69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立足本职工作，全心全意为人民服务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FFC10F4-8006-4E46-9EF4-0BA51C1011BC}"/>
              </a:ext>
            </a:extLst>
          </p:cNvPr>
          <p:cNvSpPr/>
          <p:nvPr/>
        </p:nvSpPr>
        <p:spPr>
          <a:xfrm>
            <a:off x="976101" y="1544991"/>
            <a:ext cx="1759527" cy="1170096"/>
          </a:xfrm>
          <a:prstGeom prst="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numCol="1"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sz="3200" b="1" kern="0" dirty="0">
                <a:solidFill>
                  <a:srgbClr val="FFFDFB"/>
                </a:solidFill>
                <a:latin typeface="Arial"/>
                <a:ea typeface="微软雅黑"/>
              </a:rPr>
              <a:t>坚守功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A9EF750-CA31-42D0-86C2-DE458D67E405}"/>
              </a:ext>
            </a:extLst>
          </p:cNvPr>
          <p:cNvGrpSpPr/>
          <p:nvPr/>
        </p:nvGrpSpPr>
        <p:grpSpPr>
          <a:xfrm>
            <a:off x="2816725" y="1544991"/>
            <a:ext cx="7887788" cy="1170096"/>
            <a:chOff x="3225443" y="1885454"/>
            <a:chExt cx="7499218" cy="111245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83970D2-6D5E-41E7-9925-783B8326E5F2}"/>
                </a:ext>
              </a:extLst>
            </p:cNvPr>
            <p:cNvSpPr/>
            <p:nvPr/>
          </p:nvSpPr>
          <p:spPr>
            <a:xfrm>
              <a:off x="3225443" y="1885454"/>
              <a:ext cx="7499218" cy="1112454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ot"/>
            </a:ln>
            <a:effectLst/>
          </p:spPr>
          <p:txBody>
            <a:bodyPr numCol="1"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sz="5333" b="1" kern="0">
                <a:solidFill>
                  <a:srgbClr val="FFFDFB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3BF9A82-3EB5-4CDC-849F-DDFF7AE37EE1}"/>
                </a:ext>
              </a:extLst>
            </p:cNvPr>
            <p:cNvSpPr/>
            <p:nvPr/>
          </p:nvSpPr>
          <p:spPr>
            <a:xfrm>
              <a:off x="3348190" y="1941364"/>
              <a:ext cx="7058448" cy="859068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sz="1867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这是一名窗口服务人员要具备的基本功。</a:t>
              </a:r>
              <a:r>
                <a:rPr lang="zh-CN" sz="1867" kern="0" dirty="0">
                  <a:solidFill>
                    <a:srgbClr val="591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上班时间坚守岗位，随时准备迎接办事群众。我们必须耐住性子，遵守纪律，时刻忙碌着</a:t>
              </a:r>
              <a:endParaRPr lang="en-US" altLang="zh-CN" sz="1867" kern="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199A58AA-958A-4542-B244-98FB80CCBEE3}"/>
              </a:ext>
            </a:extLst>
          </p:cNvPr>
          <p:cNvSpPr/>
          <p:nvPr/>
        </p:nvSpPr>
        <p:spPr>
          <a:xfrm>
            <a:off x="976101" y="3140869"/>
            <a:ext cx="1759527" cy="1170096"/>
          </a:xfrm>
          <a:prstGeom prst="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numCol="1"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sz="3200" b="1" kern="0" dirty="0">
                <a:solidFill>
                  <a:srgbClr val="FFFDFB"/>
                </a:solidFill>
                <a:latin typeface="Arial"/>
                <a:ea typeface="微软雅黑"/>
              </a:rPr>
              <a:t>效率功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19521B2-04DA-4D92-BCFB-248BE3DF4308}"/>
              </a:ext>
            </a:extLst>
          </p:cNvPr>
          <p:cNvGrpSpPr/>
          <p:nvPr/>
        </p:nvGrpSpPr>
        <p:grpSpPr>
          <a:xfrm>
            <a:off x="2816725" y="3140870"/>
            <a:ext cx="7887788" cy="1170096"/>
            <a:chOff x="3225443" y="1885454"/>
            <a:chExt cx="7499218" cy="111245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CB5922-38DE-45CF-AB66-32D36F7B93B3}"/>
                </a:ext>
              </a:extLst>
            </p:cNvPr>
            <p:cNvSpPr/>
            <p:nvPr/>
          </p:nvSpPr>
          <p:spPr>
            <a:xfrm>
              <a:off x="3225443" y="1885454"/>
              <a:ext cx="7499218" cy="1112454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ot"/>
            </a:ln>
            <a:effectLst/>
          </p:spPr>
          <p:txBody>
            <a:bodyPr numCol="1"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sz="5333" b="1" kern="0">
                <a:solidFill>
                  <a:srgbClr val="FFFDFB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12884FF-EE5D-4F90-84BF-36202CBA17D9}"/>
                </a:ext>
              </a:extLst>
            </p:cNvPr>
            <p:cNvSpPr/>
            <p:nvPr/>
          </p:nvSpPr>
          <p:spPr>
            <a:xfrm>
              <a:off x="3348190" y="1951997"/>
              <a:ext cx="7058448" cy="859068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sz="1867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窗口的宗旨就是方便办事群众，给老百姓办实事，</a:t>
              </a:r>
              <a:r>
                <a:rPr lang="zh-CN" sz="1867" kern="0" dirty="0">
                  <a:solidFill>
                    <a:srgbClr val="591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因此，对我们的业务水平要求很高，不仅要熟练，而且要求准确无误。</a:t>
              </a:r>
              <a:endParaRPr lang="en-US" altLang="zh-CN" sz="1867" kern="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67441EB3-528D-4C0F-98E0-E2FDEB6E7E76}"/>
              </a:ext>
            </a:extLst>
          </p:cNvPr>
          <p:cNvSpPr/>
          <p:nvPr/>
        </p:nvSpPr>
        <p:spPr>
          <a:xfrm>
            <a:off x="976101" y="4776223"/>
            <a:ext cx="1759527" cy="1373047"/>
          </a:xfrm>
          <a:prstGeom prst="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numCol="1"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sz="3200" b="1" kern="0" dirty="0">
                <a:solidFill>
                  <a:srgbClr val="FFFDFB"/>
                </a:solidFill>
                <a:latin typeface="Arial"/>
                <a:ea typeface="微软雅黑"/>
              </a:rPr>
              <a:t>微笑功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3585511-B296-42B5-B31E-867C54CE0720}"/>
              </a:ext>
            </a:extLst>
          </p:cNvPr>
          <p:cNvGrpSpPr/>
          <p:nvPr/>
        </p:nvGrpSpPr>
        <p:grpSpPr>
          <a:xfrm>
            <a:off x="2816725" y="4726637"/>
            <a:ext cx="7887788" cy="1422633"/>
            <a:chOff x="3225443" y="1831397"/>
            <a:chExt cx="7499218" cy="11665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EBDF2F7-4072-4730-AC50-1414D1D97B33}"/>
                </a:ext>
              </a:extLst>
            </p:cNvPr>
            <p:cNvSpPr/>
            <p:nvPr/>
          </p:nvSpPr>
          <p:spPr>
            <a:xfrm>
              <a:off x="3225443" y="1885454"/>
              <a:ext cx="7499218" cy="1112454"/>
            </a:xfrm>
            <a:prstGeom prst="rect">
              <a:avLst/>
            </a:prstGeom>
            <a:noFill/>
            <a:ln w="19050" cap="flat" cmpd="sng" algn="ctr">
              <a:solidFill>
                <a:srgbClr val="C00000"/>
              </a:solidFill>
              <a:prstDash val="sysDot"/>
            </a:ln>
            <a:effectLst/>
          </p:spPr>
          <p:txBody>
            <a:bodyPr numCol="1" rtlCol="0"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sz="5333" b="1" kern="0">
                <a:solidFill>
                  <a:srgbClr val="FFFDFB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0186FD9-80F3-453D-94BC-5F6C22DF9BD9}"/>
                </a:ext>
              </a:extLst>
            </p:cNvPr>
            <p:cNvSpPr/>
            <p:nvPr/>
          </p:nvSpPr>
          <p:spPr>
            <a:xfrm>
              <a:off x="3348190" y="1831397"/>
              <a:ext cx="7154231" cy="1094323"/>
            </a:xfrm>
            <a:prstGeom prst="rect">
              <a:avLst/>
            </a:prstGeom>
            <a:noFill/>
          </p:spPr>
          <p:txBody>
            <a:bodyPr wrap="square" numCol="1">
              <a:spAutoFit/>
            </a:bodyPr>
            <a:lstStyle/>
            <a:p>
              <a:pPr defTabSz="121917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sz="1867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对于窗口工作人员来说微笑就是我们与群众之间最短的距离</a:t>
              </a:r>
              <a:r>
                <a:rPr lang="zh-CN" sz="1867" kern="0" dirty="0">
                  <a:solidFill>
                    <a:srgbClr val="591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，微笑是我们平息怒气的最好武器，这是一名党员的基本素质，我们也会时刻记住在党员身上有一种精神叫做“奉献”。</a:t>
              </a:r>
              <a:endParaRPr lang="en-US" altLang="zh-CN" sz="1867" kern="0" dirty="0">
                <a:solidFill>
                  <a:srgbClr val="5913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17469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13" grpId="0" animBg="1"/>
      <p:bldP spid="18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C0CEA8-AF97-4E14-81E8-858B97145556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C8305A-8FA9-4504-BF8B-D9469740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7A0615-2425-498C-9652-7444A3565138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DB6115C-3E85-4B93-94F5-EC23E5D44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6E05862-1B44-45AB-9BDC-772FA8918E2C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976944" y="1220755"/>
            <a:ext cx="2238112" cy="913007"/>
          </a:xfrm>
          <a:prstGeom prst="rect">
            <a:avLst/>
          </a:prstGeom>
          <a:solidFill>
            <a:schemeClr val="accent2"/>
          </a:solidFill>
        </p:spPr>
        <p:txBody>
          <a:bodyPr wrap="none" numCol="1">
            <a:spAutoFit/>
          </a:bodyPr>
          <a:lstStyle/>
          <a:p>
            <a:pPr algn="ctr" defTabSz="1219170"/>
            <a:r>
              <a:rPr lang="zh-CN" sz="53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94AA414E-7A68-4400-9038-F556E5514D7C}"/>
              </a:ext>
            </a:extLst>
          </p:cNvPr>
          <p:cNvSpPr txBox="1"/>
          <p:nvPr/>
        </p:nvSpPr>
        <p:spPr>
          <a:xfrm>
            <a:off x="2389716" y="2856091"/>
            <a:ext cx="7632816" cy="1107977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zh-CN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永保共产党人的本色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80FE725-7D3F-4C26-AF01-CEBC2E129989}"/>
              </a:ext>
            </a:extLst>
          </p:cNvPr>
          <p:cNvSpPr txBox="1"/>
          <p:nvPr/>
        </p:nvSpPr>
        <p:spPr>
          <a:xfrm>
            <a:off x="6300525" y="4087633"/>
            <a:ext cx="4213611" cy="697545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en-US" altLang="zh-CN" sz="3733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—</a:t>
            </a:r>
            <a:r>
              <a:rPr lang="zh-CN" sz="3733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 我奉献</a:t>
            </a:r>
          </a:p>
        </p:txBody>
      </p:sp>
    </p:spTree>
    <p:extLst>
      <p:ext uri="{BB962C8B-B14F-4D97-AF65-F5344CB8AC3E}">
        <p14:creationId xmlns:p14="http://schemas.microsoft.com/office/powerpoint/2010/main" val="29228878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>
            <a:extLst>
              <a:ext uri="{FF2B5EF4-FFF2-40B4-BE49-F238E27FC236}">
                <a16:creationId xmlns:a16="http://schemas.microsoft.com/office/drawing/2014/main" id="{B04641B3-88F0-4E58-ABDB-9A6B9016EF09}"/>
              </a:ext>
            </a:extLst>
          </p:cNvPr>
          <p:cNvSpPr txBox="1">
            <a:spLocks/>
          </p:cNvSpPr>
          <p:nvPr/>
        </p:nvSpPr>
        <p:spPr>
          <a:xfrm>
            <a:off x="3813340" y="2668499"/>
            <a:ext cx="4949721" cy="632683"/>
          </a:xfrm>
          <a:prstGeom prst="rect">
            <a:avLst/>
          </a:prstGeom>
          <a:noFill/>
          <a:ln w="19050" cmpd="sng">
            <a:solidFill>
              <a:srgbClr val="C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2667" b="1" kern="0" dirty="0">
                <a:solidFill>
                  <a:srgbClr val="C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能否永远保持共产党人的本色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永保共产党人的本色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B38B38-0AE0-45EA-A3D1-813C4BC06826}"/>
              </a:ext>
            </a:extLst>
          </p:cNvPr>
          <p:cNvGrpSpPr/>
          <p:nvPr/>
        </p:nvGrpSpPr>
        <p:grpSpPr>
          <a:xfrm>
            <a:off x="1871531" y="1447055"/>
            <a:ext cx="7440150" cy="746882"/>
            <a:chOff x="-159196" y="1703779"/>
            <a:chExt cx="1950323" cy="501459"/>
          </a:xfrm>
        </p:grpSpPr>
        <p:sp>
          <p:nvSpPr>
            <p:cNvPr id="30" name="圆角矩形 6">
              <a:extLst>
                <a:ext uri="{FF2B5EF4-FFF2-40B4-BE49-F238E27FC236}">
                  <a16:creationId xmlns:a16="http://schemas.microsoft.com/office/drawing/2014/main" id="{43DDB524-35B0-411E-8832-AE987D30E887}"/>
                </a:ext>
              </a:extLst>
            </p:cNvPr>
            <p:cNvSpPr/>
            <p:nvPr/>
          </p:nvSpPr>
          <p:spPr>
            <a:xfrm>
              <a:off x="-159196" y="1703801"/>
              <a:ext cx="1950323" cy="50141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CBAF1EFB-8E00-454F-9D0C-5CF41909EC87}"/>
                </a:ext>
              </a:extLst>
            </p:cNvPr>
            <p:cNvSpPr txBox="1">
              <a:spLocks/>
            </p:cNvSpPr>
            <p:nvPr/>
          </p:nvSpPr>
          <p:spPr>
            <a:xfrm>
              <a:off x="4224" y="1703779"/>
              <a:ext cx="1623484" cy="501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algn="ctr"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4267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做人难、做共产党人更难</a:t>
              </a:r>
            </a:p>
          </p:txBody>
        </p:sp>
      </p:grpSp>
      <p:sp>
        <p:nvSpPr>
          <p:cNvPr id="42" name="标题 1">
            <a:extLst>
              <a:ext uri="{FF2B5EF4-FFF2-40B4-BE49-F238E27FC236}">
                <a16:creationId xmlns:a16="http://schemas.microsoft.com/office/drawing/2014/main" id="{221A8F0B-2705-40F7-A46D-34A23EA06673}"/>
              </a:ext>
            </a:extLst>
          </p:cNvPr>
          <p:cNvSpPr txBox="1">
            <a:spLocks/>
          </p:cNvSpPr>
          <p:nvPr/>
        </p:nvSpPr>
        <p:spPr>
          <a:xfrm>
            <a:off x="3813340" y="3874425"/>
            <a:ext cx="4949721" cy="632683"/>
          </a:xfrm>
          <a:prstGeom prst="rect">
            <a:avLst/>
          </a:prstGeom>
          <a:noFill/>
          <a:ln w="19050" cmpd="sng">
            <a:solidFill>
              <a:srgbClr val="C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2667" b="1" kern="0" dirty="0">
                <a:solidFill>
                  <a:srgbClr val="C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能否始终坚持为人民服务的宗旨</a:t>
            </a: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F512BE13-1149-4863-8D58-F2A5C02B9FB0}"/>
              </a:ext>
            </a:extLst>
          </p:cNvPr>
          <p:cNvSpPr txBox="1">
            <a:spLocks/>
          </p:cNvSpPr>
          <p:nvPr/>
        </p:nvSpPr>
        <p:spPr>
          <a:xfrm>
            <a:off x="3813340" y="4874765"/>
            <a:ext cx="4949721" cy="632683"/>
          </a:xfrm>
          <a:prstGeom prst="rect">
            <a:avLst/>
          </a:prstGeom>
          <a:noFill/>
          <a:ln w="19050" cmpd="sng">
            <a:solidFill>
              <a:srgbClr val="C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just" defTabSz="1219170">
              <a:lnSpc>
                <a:spcPct val="150000"/>
              </a:lnSpc>
              <a:spcBef>
                <a:spcPts val="0"/>
              </a:spcBef>
            </a:pPr>
            <a:r>
              <a:rPr lang="zh-CN" sz="2667" b="1" kern="0" dirty="0">
                <a:solidFill>
                  <a:srgbClr val="C0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能否始终坚持为人民无私奉献</a:t>
            </a:r>
          </a:p>
        </p:txBody>
      </p:sp>
      <p:sp>
        <p:nvSpPr>
          <p:cNvPr id="3" name="箭头: 五边形 2">
            <a:extLst>
              <a:ext uri="{FF2B5EF4-FFF2-40B4-BE49-F238E27FC236}">
                <a16:creationId xmlns:a16="http://schemas.microsoft.com/office/drawing/2014/main" id="{2E59167C-96A1-4D31-93BB-1C38EC76DB77}"/>
              </a:ext>
            </a:extLst>
          </p:cNvPr>
          <p:cNvSpPr/>
          <p:nvPr/>
        </p:nvSpPr>
        <p:spPr>
          <a:xfrm>
            <a:off x="2543605" y="2660916"/>
            <a:ext cx="1044220" cy="61208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en-US" altLang="zh-CN" sz="4267" b="1" kern="0">
                <a:solidFill>
                  <a:prstClr val="white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1</a:t>
            </a:r>
            <a:endParaRPr lang="zh-CN" sz="4267" b="1" kern="0" dirty="0">
              <a:solidFill>
                <a:prstClr val="white"/>
              </a:solidFill>
              <a:latin typeface="Arial" panose="020B0604020202020204" pitchFamily="34" charset="0"/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38" name="箭头: 五边形 37">
            <a:extLst>
              <a:ext uri="{FF2B5EF4-FFF2-40B4-BE49-F238E27FC236}">
                <a16:creationId xmlns:a16="http://schemas.microsoft.com/office/drawing/2014/main" id="{723A44F0-ABDC-4392-B183-9D018BA11831}"/>
              </a:ext>
            </a:extLst>
          </p:cNvPr>
          <p:cNvSpPr/>
          <p:nvPr/>
        </p:nvSpPr>
        <p:spPr>
          <a:xfrm>
            <a:off x="2543606" y="3746820"/>
            <a:ext cx="1044220" cy="61208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en-US" altLang="zh-CN" sz="4267" b="1" kern="0">
                <a:solidFill>
                  <a:prstClr val="white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2</a:t>
            </a:r>
            <a:endParaRPr lang="zh-CN" sz="4267" b="1" kern="0" dirty="0">
              <a:solidFill>
                <a:prstClr val="white"/>
              </a:solidFill>
              <a:latin typeface="Arial" panose="020B0604020202020204" pitchFamily="34" charset="0"/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39" name="箭头: 五边形 38">
            <a:extLst>
              <a:ext uri="{FF2B5EF4-FFF2-40B4-BE49-F238E27FC236}">
                <a16:creationId xmlns:a16="http://schemas.microsoft.com/office/drawing/2014/main" id="{97290F68-B544-4285-8C38-045DBDDC3ADC}"/>
              </a:ext>
            </a:extLst>
          </p:cNvPr>
          <p:cNvSpPr/>
          <p:nvPr/>
        </p:nvSpPr>
        <p:spPr>
          <a:xfrm>
            <a:off x="2543606" y="4838217"/>
            <a:ext cx="1044220" cy="612089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en-US" altLang="zh-CN" sz="4267" b="1" kern="0">
                <a:solidFill>
                  <a:prstClr val="white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3</a:t>
            </a:r>
            <a:endParaRPr lang="zh-CN" sz="4267" b="1" kern="0" dirty="0">
              <a:solidFill>
                <a:prstClr val="white"/>
              </a:solidFill>
              <a:latin typeface="Arial" panose="020B0604020202020204" pitchFamily="34" charset="0"/>
              <a:ea typeface="微软雅黑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76641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永保共产党人的本色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40CD8D1-7A65-48CC-A305-C6B46088B1A8}"/>
              </a:ext>
            </a:extLst>
          </p:cNvPr>
          <p:cNvSpPr txBox="1"/>
          <p:nvPr/>
        </p:nvSpPr>
        <p:spPr>
          <a:xfrm>
            <a:off x="1856040" y="3019580"/>
            <a:ext cx="8517933" cy="252004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just" defTabSz="1219170">
              <a:lnSpc>
                <a:spcPct val="170000"/>
              </a:lnSpc>
            </a:pPr>
            <a:r>
              <a:rPr lang="zh-CN" sz="2400" dirty="0">
                <a:solidFill>
                  <a:srgbClr val="751515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</a:rPr>
              <a:t>党员并不是一种称呼，而是一种奉献和牺牲。作为一名党员，我们选择奉献，就是扎扎实实从身边的一点一滴做起，用自己微薄的力量唤醒身边的人，齐心协力为我党全面建设小康社会，实现“中国梦”奉献终身。</a:t>
            </a:r>
            <a:endParaRPr lang="zh-CN" sz="2400" dirty="0">
              <a:solidFill>
                <a:prstClr val="black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0C9EF5-114D-4141-A06F-B2C755926B05}"/>
              </a:ext>
            </a:extLst>
          </p:cNvPr>
          <p:cNvSpPr/>
          <p:nvPr/>
        </p:nvSpPr>
        <p:spPr>
          <a:xfrm>
            <a:off x="1280086" y="2575106"/>
            <a:ext cx="9360127" cy="345887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878C8A-BCB9-4AD1-9FB4-31C078379ECD}"/>
              </a:ext>
            </a:extLst>
          </p:cNvPr>
          <p:cNvSpPr/>
          <p:nvPr/>
        </p:nvSpPr>
        <p:spPr>
          <a:xfrm>
            <a:off x="2063553" y="1380380"/>
            <a:ext cx="7793196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03AE7F6-C0B3-4A37-9C86-ABFEAE119908}"/>
              </a:ext>
            </a:extLst>
          </p:cNvPr>
          <p:cNvSpPr txBox="1"/>
          <p:nvPr/>
        </p:nvSpPr>
        <p:spPr>
          <a:xfrm>
            <a:off x="2159563" y="1382701"/>
            <a:ext cx="7601175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 defTabSz="1219170"/>
            <a:r>
              <a:rPr lang="zh-CN" sz="4800" b="1" dirty="0">
                <a:solidFill>
                  <a:prstClr val="white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实现“中国梦”奉献终身</a:t>
            </a:r>
            <a:endParaRPr lang="zh-CN" sz="4800" dirty="0">
              <a:solidFill>
                <a:prstClr val="white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459D01-34E5-4D01-867A-A8BA5D17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45" y="4465658"/>
            <a:ext cx="1501793" cy="20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616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15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27" grpId="0" build="p"/>
      <p:bldP spid="29" grpId="0" animBg="1"/>
      <p:bldP spid="3" grpId="0" animBg="1"/>
      <p:bldP spid="48" grpId="0"/>
      <p:bldP spid="4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C0CEA8-AF97-4E14-81E8-858B97145556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C8305A-8FA9-4504-BF8B-D9469740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7A0615-2425-498C-9652-7444A3565138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DB6115C-3E85-4B93-94F5-EC23E5D44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6E05862-1B44-45AB-9BDC-772FA8918E2C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2" name="TextBox 5">
            <a:extLst>
              <a:ext uri="{FF2B5EF4-FFF2-40B4-BE49-F238E27FC236}">
                <a16:creationId xmlns:a16="http://schemas.microsoft.com/office/drawing/2014/main" id="{22EDCE44-9C7F-41F1-A504-73481BB35BE0}"/>
              </a:ext>
            </a:extLst>
          </p:cNvPr>
          <p:cNvSpPr txBox="1">
            <a:spLocks noChangeArrowheads="1"/>
          </p:cNvSpPr>
          <p:nvPr/>
        </p:nvSpPr>
        <p:spPr>
          <a:xfrm>
            <a:off x="2571407" y="1815465"/>
            <a:ext cx="8355621" cy="3325108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numCol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just" defTabSz="1463003">
              <a:lnSpc>
                <a:spcPct val="160000"/>
              </a:lnSpc>
              <a:spcBef>
                <a:spcPts val="960"/>
              </a:spcBef>
              <a:buNone/>
              <a:defRPr/>
            </a:pPr>
            <a:r>
              <a:rPr lang="zh-CN" sz="2133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      </a:t>
            </a:r>
            <a:r>
              <a:rPr lang="zh-CN" altLang="en-US" sz="2133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百年征程波澜壮阔，百年初心历久弥坚。从播下革命火种的小小火船，到领航复兴伟业的巍巍巨轮，在百年奋斗历程中，我们党领导人民取得了举世瞩目的辉煌成就，书写了波澜壮阔的历史画卷，留下弥足珍贵的宝贵经验和精神财富。我们共产党人的根本，就是对马克思主义的信仰，就是对中国特色社会主义和共产主义的信念，就是对中国共产党的信任，就是对为人民服务的信守。</a:t>
            </a:r>
            <a:endParaRPr lang="zh-CN" sz="2133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D6E6A38-0420-4E50-BA29-F945D2C35DA9}"/>
              </a:ext>
            </a:extLst>
          </p:cNvPr>
          <p:cNvSpPr/>
          <p:nvPr/>
        </p:nvSpPr>
        <p:spPr>
          <a:xfrm>
            <a:off x="2161083" y="421988"/>
            <a:ext cx="90403" cy="230832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731502" algn="ctr" defTabSz="1463003">
              <a:defRPr/>
            </a:pPr>
            <a:r>
              <a:rPr lang="zh-CN" sz="7200" b="1" dirty="0">
                <a:ln w="28575">
                  <a:solidFill>
                    <a:srgbClr val="C00000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前</a:t>
            </a:r>
            <a:r>
              <a:rPr lang="zh-CN" sz="7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言</a:t>
            </a:r>
          </a:p>
        </p:txBody>
      </p:sp>
    </p:spTree>
    <p:extLst>
      <p:ext uri="{BB962C8B-B14F-4D97-AF65-F5344CB8AC3E}">
        <p14:creationId xmlns:p14="http://schemas.microsoft.com/office/powerpoint/2010/main" val="36538185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AC63906-F546-47D1-90CA-A774918C13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" y="3929168"/>
            <a:ext cx="1656749" cy="27481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2F987F7-44DE-4C67-AB50-88822561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" y="3530093"/>
            <a:ext cx="12192001" cy="3355291"/>
          </a:xfrm>
          <a:prstGeom prst="rect">
            <a:avLst/>
          </a:prstGeom>
        </p:spPr>
      </p:pic>
      <p:sp>
        <p:nvSpPr>
          <p:cNvPr id="33" name="TextBox 20"/>
          <p:cNvSpPr txBox="1"/>
          <p:nvPr/>
        </p:nvSpPr>
        <p:spPr>
          <a:xfrm>
            <a:off x="1985146" y="2129329"/>
            <a:ext cx="8510561" cy="1083951"/>
          </a:xfrm>
          <a:prstGeom prst="rect">
            <a:avLst/>
          </a:prstGeom>
          <a:noFill/>
          <a:effectLst/>
        </p:spPr>
        <p:txBody>
          <a:bodyPr wrap="square" numCol="1" rtlCol="0">
            <a:spAutoFit/>
          </a:bodyPr>
          <a:lstStyle/>
          <a:p>
            <a:pPr algn="ctr" defTabSz="1219170">
              <a:lnSpc>
                <a:spcPct val="120000"/>
              </a:lnSpc>
            </a:pPr>
            <a:r>
              <a:rPr lang="zh-CN" sz="5867" spc="800" dirty="0">
                <a:solidFill>
                  <a:srgbClr val="D2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  <a:cs typeface="+mn-ea"/>
                <a:sym typeface="+mn-lt"/>
              </a:rPr>
              <a:t>汇报完毕</a:t>
            </a:r>
            <a:r>
              <a:rPr lang="en-US" altLang="zh-CN" sz="5867" spc="800" dirty="0">
                <a:solidFill>
                  <a:srgbClr val="D2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  <a:cs typeface="+mn-ea"/>
                <a:sym typeface="+mn-lt"/>
              </a:rPr>
              <a:t> </a:t>
            </a:r>
            <a:r>
              <a:rPr lang="zh-CN" sz="5867" spc="800" dirty="0">
                <a:solidFill>
                  <a:srgbClr val="D2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康俪金黑W8" panose="020B0809000000000000" pitchFamily="49" charset="-122"/>
                <a:ea typeface="华康俪金黑W8" panose="020B0809000000000000" pitchFamily="49" charset="-122"/>
                <a:cs typeface="+mn-ea"/>
                <a:sym typeface="+mn-lt"/>
              </a:rPr>
              <a:t>感谢欣赏</a:t>
            </a:r>
            <a:endParaRPr lang="en-US" altLang="zh-CN" sz="5867" spc="800" dirty="0">
              <a:solidFill>
                <a:srgbClr val="D2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华康俪金黑W8" panose="020B0809000000000000" pitchFamily="49" charset="-122"/>
              <a:ea typeface="华康俪金黑W8" panose="020B0809000000000000" pitchFamily="49" charset="-122"/>
              <a:cs typeface="+mn-ea"/>
              <a:sym typeface="+mn-lt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28" y="605184"/>
            <a:ext cx="1435821" cy="1387515"/>
          </a:xfrm>
          <a:prstGeom prst="rect">
            <a:avLst/>
          </a:prstGeom>
        </p:spPr>
      </p:pic>
      <p:cxnSp>
        <p:nvCxnSpPr>
          <p:cNvPr id="43" name="直接连接符 42"/>
          <p:cNvCxnSpPr/>
          <p:nvPr/>
        </p:nvCxnSpPr>
        <p:spPr>
          <a:xfrm>
            <a:off x="2792697" y="3472445"/>
            <a:ext cx="689545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201249" y="228137"/>
            <a:ext cx="11809312" cy="6432715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Calibri"/>
              <a:ea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3F3E90-76A7-4AC2-847D-328F0AF9BA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06" y="4081121"/>
            <a:ext cx="1452463" cy="60519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E4AF06A-DA94-4AF1-A522-E9B61999DE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625" y="4081121"/>
            <a:ext cx="1551072" cy="6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654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25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62621" y="1124745"/>
            <a:ext cx="1583889" cy="748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4267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071057" y="1914068"/>
            <a:ext cx="6260124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747469" y="1934838"/>
            <a:ext cx="1998084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en-US" altLang="zh-CN" sz="2400" dirty="0">
                <a:solidFill>
                  <a:srgbClr val="C00000"/>
                </a:solidFill>
                <a:latin typeface="Century Gothic" panose="020B0502020202020204" pitchFamily="34" charset="0"/>
                <a:ea typeface="微软雅黑"/>
              </a:rPr>
              <a:t>CONTENTS</a:t>
            </a:r>
            <a:endParaRPr lang="zh-CN" sz="2400" dirty="0">
              <a:solidFill>
                <a:srgbClr val="C00000"/>
              </a:solidFill>
              <a:latin typeface="Century Gothic" panose="020B0502020202020204" pitchFamily="34" charset="0"/>
              <a:ea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67200" y="2548414"/>
            <a:ext cx="1283677" cy="4969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600" b="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67200" y="3256679"/>
            <a:ext cx="1283677" cy="4969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600" b="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67200" y="3964946"/>
            <a:ext cx="1283677" cy="4969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600" b="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67200" y="4673211"/>
            <a:ext cx="1283677" cy="4969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600" b="1">
              <a:solidFill>
                <a:prstClr val="white"/>
              </a:solidFill>
              <a:latin typeface="Calibri"/>
              <a:ea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94542" y="2612213"/>
            <a:ext cx="1002919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94541" y="3305282"/>
            <a:ext cx="898075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94541" y="4013547"/>
            <a:ext cx="898075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794541" y="4737010"/>
            <a:ext cx="898075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6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</a:p>
        </p:txBody>
      </p:sp>
      <p:sp>
        <p:nvSpPr>
          <p:cNvPr id="15" name="矩形 14"/>
          <p:cNvSpPr/>
          <p:nvPr/>
        </p:nvSpPr>
        <p:spPr>
          <a:xfrm>
            <a:off x="5018325" y="2542983"/>
            <a:ext cx="4811227" cy="4969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351">
              <a:solidFill>
                <a:srgbClr val="C00000"/>
              </a:solidFill>
              <a:latin typeface="Calibri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18325" y="3251248"/>
            <a:ext cx="4811227" cy="4969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351">
              <a:solidFill>
                <a:srgbClr val="C00000"/>
              </a:solidFill>
              <a:latin typeface="Calibri"/>
              <a:ea typeface="微软雅黑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18325" y="3959515"/>
            <a:ext cx="4811227" cy="4969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351">
              <a:solidFill>
                <a:srgbClr val="C00000"/>
              </a:solidFill>
              <a:latin typeface="Calibri"/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8325" y="4667780"/>
            <a:ext cx="4811227" cy="49693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1351">
              <a:solidFill>
                <a:srgbClr val="C00000"/>
              </a:solidFill>
              <a:latin typeface="Calibri"/>
              <a:ea typeface="微软雅黑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9179" y="2611415"/>
            <a:ext cx="4402341" cy="379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867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</a:t>
            </a:r>
            <a:endParaRPr 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52555" y="3294324"/>
            <a:ext cx="4402341" cy="379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867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践行群众路线</a:t>
            </a:r>
            <a:endParaRPr 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054418" y="4046119"/>
            <a:ext cx="4584497" cy="379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867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全心全意为人民服务</a:t>
            </a:r>
            <a:endParaRPr lang="zh-CN" sz="1867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65520" y="4743138"/>
            <a:ext cx="4774897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defTabSz="1219170"/>
            <a:r>
              <a:rPr 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永保共产党人的本色</a:t>
            </a:r>
            <a:endParaRPr 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B3DF573-3EF4-4DC1-B2FC-B678EDAC3815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BA563CC-DDEB-4C4A-BD55-02D27D2536FB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F3BDF7BF-C042-433B-943F-0DF7EBB10C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62A4118-67B8-447D-9F04-CA7D201853B7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C586E9A5-F05F-4B7B-B06B-D71D92645B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D7B62226-741C-4046-AD8A-779AA6B9B075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C6AE2C5-52FA-4172-BB29-0176AD7A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615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C0CEA8-AF97-4E14-81E8-858B97145556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C8305A-8FA9-4504-BF8B-D9469740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7A0615-2425-498C-9652-7444A3565138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DB6115C-3E85-4B93-94F5-EC23E5D44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6E05862-1B44-45AB-9BDC-772FA8918E2C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976944" y="1220755"/>
            <a:ext cx="2238112" cy="913007"/>
          </a:xfrm>
          <a:prstGeom prst="rect">
            <a:avLst/>
          </a:prstGeom>
          <a:solidFill>
            <a:schemeClr val="accent2"/>
          </a:solidFill>
        </p:spPr>
        <p:txBody>
          <a:bodyPr wrap="none" numCol="1">
            <a:spAutoFit/>
          </a:bodyPr>
          <a:lstStyle/>
          <a:p>
            <a:pPr algn="ctr" defTabSz="1219170"/>
            <a:r>
              <a:rPr lang="zh-CN" sz="53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80FE725-7D3F-4C26-AF01-CEBC2E129989}"/>
              </a:ext>
            </a:extLst>
          </p:cNvPr>
          <p:cNvSpPr txBox="1"/>
          <p:nvPr/>
        </p:nvSpPr>
        <p:spPr>
          <a:xfrm>
            <a:off x="7538030" y="4500293"/>
            <a:ext cx="3072274" cy="533526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en-US" alt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—</a:t>
            </a:r>
            <a:r>
              <a:rPr 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 我奉献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5EE0FC85-2F26-478C-90F3-D8A7259562E1}"/>
              </a:ext>
            </a:extLst>
          </p:cNvPr>
          <p:cNvSpPr txBox="1"/>
          <p:nvPr/>
        </p:nvSpPr>
        <p:spPr>
          <a:xfrm>
            <a:off x="4331433" y="2609665"/>
            <a:ext cx="3529129" cy="1107977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zh-CN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</a:t>
            </a:r>
          </a:p>
        </p:txBody>
      </p:sp>
    </p:spTree>
    <p:extLst>
      <p:ext uri="{BB962C8B-B14F-4D97-AF65-F5344CB8AC3E}">
        <p14:creationId xmlns:p14="http://schemas.microsoft.com/office/powerpoint/2010/main" val="16601370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8" name="圆角矩形 4">
            <a:extLst>
              <a:ext uri="{FF2B5EF4-FFF2-40B4-BE49-F238E27FC236}">
                <a16:creationId xmlns:a16="http://schemas.microsoft.com/office/drawing/2014/main" id="{212A59DB-A4DD-48B8-B564-E85BF927C3A6}"/>
              </a:ext>
            </a:extLst>
          </p:cNvPr>
          <p:cNvSpPr/>
          <p:nvPr/>
        </p:nvSpPr>
        <p:spPr>
          <a:xfrm>
            <a:off x="3417666" y="1293928"/>
            <a:ext cx="7286847" cy="9356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3E94F33-5A68-4125-ABCD-D144864242FF}"/>
              </a:ext>
            </a:extLst>
          </p:cNvPr>
          <p:cNvSpPr txBox="1">
            <a:spLocks/>
          </p:cNvSpPr>
          <p:nvPr/>
        </p:nvSpPr>
        <p:spPr>
          <a:xfrm>
            <a:off x="3999416" y="1511429"/>
            <a:ext cx="6667805" cy="50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2667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是一个标杆，也是一个标准，更是一个高度</a:t>
            </a:r>
          </a:p>
        </p:txBody>
      </p:sp>
      <p:sp>
        <p:nvSpPr>
          <p:cNvPr id="23" name="圆角矩形 19">
            <a:extLst>
              <a:ext uri="{FF2B5EF4-FFF2-40B4-BE49-F238E27FC236}">
                <a16:creationId xmlns:a16="http://schemas.microsoft.com/office/drawing/2014/main" id="{531A6F51-55E7-45FB-B44E-4FF54458FA10}"/>
              </a:ext>
            </a:extLst>
          </p:cNvPr>
          <p:cNvSpPr/>
          <p:nvPr/>
        </p:nvSpPr>
        <p:spPr>
          <a:xfrm>
            <a:off x="3390527" y="2732558"/>
            <a:ext cx="7286847" cy="935665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09BBBC9E-1D82-4F39-8205-970B5C72860E}"/>
              </a:ext>
            </a:extLst>
          </p:cNvPr>
          <p:cNvSpPr txBox="1">
            <a:spLocks/>
          </p:cNvSpPr>
          <p:nvPr/>
        </p:nvSpPr>
        <p:spPr>
          <a:xfrm>
            <a:off x="3986455" y="2950059"/>
            <a:ext cx="5984925" cy="50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non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2667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并不是一种称呼，而是一种奉献和牺牲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E744B2CD-5A50-4744-A42E-CDAD9F2F2F14}"/>
              </a:ext>
            </a:extLst>
          </p:cNvPr>
          <p:cNvSpPr txBox="1">
            <a:spLocks/>
          </p:cNvSpPr>
          <p:nvPr/>
        </p:nvSpPr>
        <p:spPr>
          <a:xfrm>
            <a:off x="1058809" y="4278784"/>
            <a:ext cx="4620769" cy="6237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vert="horz" wrap="non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3467" b="1" kern="0" dirty="0">
                <a:solidFill>
                  <a:prstClr val="white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习近平总书记强调说：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F9F31E1A-788F-467D-BE24-10A9A79907EF}"/>
              </a:ext>
            </a:extLst>
          </p:cNvPr>
          <p:cNvSpPr txBox="1">
            <a:spLocks/>
          </p:cNvSpPr>
          <p:nvPr/>
        </p:nvSpPr>
        <p:spPr>
          <a:xfrm>
            <a:off x="1056779" y="5085376"/>
            <a:ext cx="9365221" cy="1126857"/>
          </a:xfrm>
          <a:prstGeom prst="rect">
            <a:avLst/>
          </a:prstGeom>
          <a:noFill/>
          <a:ln w="12700" cmpd="sng">
            <a:solidFill>
              <a:srgbClr val="C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20000"/>
              </a:lnSpc>
              <a:spcBef>
                <a:spcPts val="0"/>
              </a:spcBef>
            </a:pPr>
            <a:r>
              <a:rPr lang="zh-CN" sz="29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全面建设小康社会要实干，要牢记“空谈误国，实干兴邦”的道理。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我是党员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2" name="箭头: 五边形 1">
            <a:extLst>
              <a:ext uri="{FF2B5EF4-FFF2-40B4-BE49-F238E27FC236}">
                <a16:creationId xmlns:a16="http://schemas.microsoft.com/office/drawing/2014/main" id="{8AEF25F2-78C1-4E02-88BC-FA1900048E85}"/>
              </a:ext>
            </a:extLst>
          </p:cNvPr>
          <p:cNvSpPr/>
          <p:nvPr/>
        </p:nvSpPr>
        <p:spPr>
          <a:xfrm>
            <a:off x="1038474" y="1333376"/>
            <a:ext cx="2192857" cy="89621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zh-CN" sz="3200" b="1" kern="0">
                <a:solidFill>
                  <a:prstClr val="white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我是党员</a:t>
            </a:r>
            <a:endParaRPr 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/>
              <a:sym typeface="Arial" panose="020B0604020202020204" pitchFamily="34" charset="0"/>
            </a:endParaRPr>
          </a:p>
        </p:txBody>
      </p:sp>
      <p:sp>
        <p:nvSpPr>
          <p:cNvPr id="33" name="箭头: 五边形 32">
            <a:extLst>
              <a:ext uri="{FF2B5EF4-FFF2-40B4-BE49-F238E27FC236}">
                <a16:creationId xmlns:a16="http://schemas.microsoft.com/office/drawing/2014/main" id="{FF2D5219-BAE9-42E6-925E-12768B896521}"/>
              </a:ext>
            </a:extLst>
          </p:cNvPr>
          <p:cNvSpPr/>
          <p:nvPr/>
        </p:nvSpPr>
        <p:spPr>
          <a:xfrm>
            <a:off x="1038474" y="2737290"/>
            <a:ext cx="2192857" cy="89621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r>
              <a:rPr lang="zh-CN" sz="3200" b="1" kern="0">
                <a:solidFill>
                  <a:prstClr val="white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党  员</a:t>
            </a:r>
            <a:endParaRPr lang="zh-CN" sz="3200" b="1" kern="0" dirty="0">
              <a:solidFill>
                <a:prstClr val="white"/>
              </a:solidFill>
              <a:latin typeface="Arial" panose="020B0604020202020204" pitchFamily="34" charset="0"/>
              <a:ea typeface="微软雅黑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25754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23" grpId="0" animBg="1"/>
      <p:bldP spid="27" grpId="0"/>
      <p:bldP spid="28" grpId="0" animBg="1"/>
      <p:bldP spid="35" grpId="0"/>
      <p:bldP spid="35" grpId="1"/>
      <p:bldP spid="36" grpId="0" animBg="1"/>
      <p:bldP spid="36" grpId="1" animBg="1"/>
      <p:bldP spid="36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我是党员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9849222-6FE3-4623-8B13-92D7D370E343}"/>
              </a:ext>
            </a:extLst>
          </p:cNvPr>
          <p:cNvSpPr/>
          <p:nvPr/>
        </p:nvSpPr>
        <p:spPr>
          <a:xfrm>
            <a:off x="1295467" y="1560696"/>
            <a:ext cx="9255637" cy="601949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</a:ln>
          <a:effectLst>
            <a:innerShdw blurRad="63500" dist="25400" dir="15600000">
              <a:prstClr val="black">
                <a:alpha val="50000"/>
              </a:prstClr>
            </a:innerShdw>
          </a:effectLst>
        </p:spPr>
        <p:txBody>
          <a:bodyPr numCol="1" anchor="ctr"/>
          <a:lstStyle/>
          <a:p>
            <a:pPr algn="ctr" defTabSz="1219170">
              <a:defRPr/>
            </a:pPr>
            <a:r>
              <a:rPr lang="zh-CN" sz="24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我们作为一名基层的共产党员，紧跟党的步伐，要实现中国梦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2397C78-5EC1-4C23-8C13-9D1E5B8B1FCD}"/>
              </a:ext>
            </a:extLst>
          </p:cNvPr>
          <p:cNvGrpSpPr/>
          <p:nvPr/>
        </p:nvGrpSpPr>
        <p:grpSpPr>
          <a:xfrm>
            <a:off x="1260733" y="2643353"/>
            <a:ext cx="741692" cy="768623"/>
            <a:chOff x="3638627" y="1385678"/>
            <a:chExt cx="576824" cy="597768"/>
          </a:xfrm>
        </p:grpSpPr>
        <p:sp>
          <p:nvSpPr>
            <p:cNvPr id="39" name="Oval 12">
              <a:extLst>
                <a:ext uri="{FF2B5EF4-FFF2-40B4-BE49-F238E27FC236}">
                  <a16:creationId xmlns:a16="http://schemas.microsoft.com/office/drawing/2014/main" id="{F9860AA5-504E-4C94-816C-FE6FE4426379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638627" y="1397100"/>
              <a:ext cx="576824" cy="58634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D9B93942-2E0D-405A-AEBD-A7FAA63A17B5}"/>
                </a:ext>
              </a:extLst>
            </p:cNvPr>
            <p:cNvSpPr txBox="1"/>
            <p:nvPr/>
          </p:nvSpPr>
          <p:spPr>
            <a:xfrm>
              <a:off x="3719354" y="1385678"/>
              <a:ext cx="380486" cy="582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numCol="1" rtlCol="0">
              <a:spAutoFit/>
            </a:bodyPr>
            <a:lstStyle/>
            <a:p>
              <a:pPr defTabSz="1219170"/>
              <a:r>
                <a:rPr lang="en-US" altLang="zh-CN" sz="4267" b="1" dirty="0">
                  <a:solidFill>
                    <a:srgbClr val="F8F8F8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sz="4267" b="1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2EEE047-EE60-4C12-BB10-C825D4FBAE40}"/>
              </a:ext>
            </a:extLst>
          </p:cNvPr>
          <p:cNvGrpSpPr/>
          <p:nvPr/>
        </p:nvGrpSpPr>
        <p:grpSpPr>
          <a:xfrm>
            <a:off x="1260733" y="3997224"/>
            <a:ext cx="741692" cy="768623"/>
            <a:chOff x="3638627" y="1385678"/>
            <a:chExt cx="576824" cy="597768"/>
          </a:xfrm>
        </p:grpSpPr>
        <p:sp>
          <p:nvSpPr>
            <p:cNvPr id="47" name="Oval 12">
              <a:extLst>
                <a:ext uri="{FF2B5EF4-FFF2-40B4-BE49-F238E27FC236}">
                  <a16:creationId xmlns:a16="http://schemas.microsoft.com/office/drawing/2014/main" id="{9E91DFD5-D871-45FD-856B-21FEB111B730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638627" y="1397100"/>
              <a:ext cx="576824" cy="58634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TextBox 31">
              <a:extLst>
                <a:ext uri="{FF2B5EF4-FFF2-40B4-BE49-F238E27FC236}">
                  <a16:creationId xmlns:a16="http://schemas.microsoft.com/office/drawing/2014/main" id="{17ACDCD6-828F-40B4-85E2-78A1FE83EFDD}"/>
                </a:ext>
              </a:extLst>
            </p:cNvPr>
            <p:cNvSpPr txBox="1"/>
            <p:nvPr/>
          </p:nvSpPr>
          <p:spPr>
            <a:xfrm>
              <a:off x="3719354" y="1385678"/>
              <a:ext cx="380486" cy="582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numCol="1" rtlCol="0">
              <a:spAutoFit/>
            </a:bodyPr>
            <a:lstStyle/>
            <a:p>
              <a:pPr defTabSz="1219170"/>
              <a:r>
                <a:rPr lang="en-US" altLang="zh-CN" sz="4267" b="1" dirty="0">
                  <a:solidFill>
                    <a:srgbClr val="F8F8F8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sz="4267" b="1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1BAD970-6E3A-4666-8373-F629B56B3267}"/>
              </a:ext>
            </a:extLst>
          </p:cNvPr>
          <p:cNvGrpSpPr/>
          <p:nvPr/>
        </p:nvGrpSpPr>
        <p:grpSpPr>
          <a:xfrm>
            <a:off x="1260733" y="5365268"/>
            <a:ext cx="741692" cy="768623"/>
            <a:chOff x="3638627" y="1385678"/>
            <a:chExt cx="576824" cy="597768"/>
          </a:xfrm>
        </p:grpSpPr>
        <p:sp>
          <p:nvSpPr>
            <p:cNvPr id="55" name="Oval 12">
              <a:extLst>
                <a:ext uri="{FF2B5EF4-FFF2-40B4-BE49-F238E27FC236}">
                  <a16:creationId xmlns:a16="http://schemas.microsoft.com/office/drawing/2014/main" id="{3F5F4DF7-CFDF-40AF-A6FD-A23806EFA03D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3638627" y="1397100"/>
              <a:ext cx="576824" cy="586346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TextBox 39">
              <a:extLst>
                <a:ext uri="{FF2B5EF4-FFF2-40B4-BE49-F238E27FC236}">
                  <a16:creationId xmlns:a16="http://schemas.microsoft.com/office/drawing/2014/main" id="{A9289E0D-0E27-4D54-9FBD-827DE3EBC967}"/>
                </a:ext>
              </a:extLst>
            </p:cNvPr>
            <p:cNvSpPr txBox="1"/>
            <p:nvPr/>
          </p:nvSpPr>
          <p:spPr>
            <a:xfrm>
              <a:off x="3719354" y="1385678"/>
              <a:ext cx="380486" cy="582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numCol="1" rtlCol="0">
              <a:spAutoFit/>
            </a:bodyPr>
            <a:lstStyle/>
            <a:p>
              <a:pPr defTabSz="1219170"/>
              <a:r>
                <a:rPr lang="en-US" altLang="zh-CN" sz="4267" b="1" dirty="0">
                  <a:solidFill>
                    <a:srgbClr val="F8F8F8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sz="4267" b="1" dirty="0">
                <a:solidFill>
                  <a:srgbClr val="F8F8F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D2050C3-32E5-4C63-B653-78F0B14D6946}"/>
              </a:ext>
            </a:extLst>
          </p:cNvPr>
          <p:cNvGrpSpPr/>
          <p:nvPr/>
        </p:nvGrpSpPr>
        <p:grpSpPr>
          <a:xfrm>
            <a:off x="8496542" y="2494657"/>
            <a:ext cx="2094653" cy="3718653"/>
            <a:chOff x="1344197" y="1747108"/>
            <a:chExt cx="2171383" cy="1901840"/>
          </a:xfrm>
        </p:grpSpPr>
        <p:sp>
          <p:nvSpPr>
            <p:cNvPr id="63" name="圆角矩形 67">
              <a:extLst>
                <a:ext uri="{FF2B5EF4-FFF2-40B4-BE49-F238E27FC236}">
                  <a16:creationId xmlns:a16="http://schemas.microsoft.com/office/drawing/2014/main" id="{66BAB9DE-55C9-4255-AE08-E04A36F9E323}"/>
                </a:ext>
              </a:extLst>
            </p:cNvPr>
            <p:cNvSpPr/>
            <p:nvPr/>
          </p:nvSpPr>
          <p:spPr>
            <a:xfrm>
              <a:off x="1344197" y="1747108"/>
              <a:ext cx="2171383" cy="19018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标题 1">
              <a:extLst>
                <a:ext uri="{FF2B5EF4-FFF2-40B4-BE49-F238E27FC236}">
                  <a16:creationId xmlns:a16="http://schemas.microsoft.com/office/drawing/2014/main" id="{99779E7B-49AC-40ED-86E9-12CD606E5610}"/>
                </a:ext>
              </a:extLst>
            </p:cNvPr>
            <p:cNvSpPr txBox="1">
              <a:spLocks/>
            </p:cNvSpPr>
            <p:nvPr/>
          </p:nvSpPr>
          <p:spPr>
            <a:xfrm>
              <a:off x="1698255" y="1919401"/>
              <a:ext cx="1463264" cy="1557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9600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奉</a:t>
              </a:r>
              <a:endParaRPr lang="en-US" altLang="zh-CN" sz="9600" b="1" kern="0" dirty="0">
                <a:solidFill>
                  <a:prstClr val="whit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9600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献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4803036-D059-4C05-8AED-62B7298D5D4A}"/>
              </a:ext>
            </a:extLst>
          </p:cNvPr>
          <p:cNvGrpSpPr/>
          <p:nvPr/>
        </p:nvGrpSpPr>
        <p:grpSpPr>
          <a:xfrm>
            <a:off x="1260736" y="2643352"/>
            <a:ext cx="6468233" cy="861344"/>
            <a:chOff x="3131840" y="1923678"/>
            <a:chExt cx="4824536" cy="646008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8E640D01-34B8-4778-816F-72A0B9392107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7477698" y="2121296"/>
              <a:ext cx="236487" cy="225657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文本框 11">
              <a:extLst>
                <a:ext uri="{FF2B5EF4-FFF2-40B4-BE49-F238E27FC236}">
                  <a16:creationId xmlns:a16="http://schemas.microsoft.com/office/drawing/2014/main" id="{66C4EE5F-D716-430C-AB36-241ADB8F2056}"/>
                </a:ext>
              </a:extLst>
            </p:cNvPr>
            <p:cNvSpPr txBox="1"/>
            <p:nvPr/>
          </p:nvSpPr>
          <p:spPr>
            <a:xfrm>
              <a:off x="3131840" y="2105957"/>
              <a:ext cx="3738620" cy="28474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 defTabSz="1219170"/>
              <a:r>
                <a:rPr lang="zh-CN" sz="1867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</a:t>
              </a:r>
              <a:r>
                <a:rPr lang="zh-CN" sz="18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共产党人的第一选择</a:t>
              </a:r>
            </a:p>
          </p:txBody>
        </p:sp>
        <p:sp>
          <p:nvSpPr>
            <p:cNvPr id="2" name="流程图: 可选过程 1">
              <a:extLst>
                <a:ext uri="{FF2B5EF4-FFF2-40B4-BE49-F238E27FC236}">
                  <a16:creationId xmlns:a16="http://schemas.microsoft.com/office/drawing/2014/main" id="{A39ACCBB-8F0A-46FB-A6F9-DCCC883EB427}"/>
                </a:ext>
              </a:extLst>
            </p:cNvPr>
            <p:cNvSpPr/>
            <p:nvPr/>
          </p:nvSpPr>
          <p:spPr>
            <a:xfrm>
              <a:off x="3928211" y="1923678"/>
              <a:ext cx="4028165" cy="646008"/>
            </a:xfrm>
            <a:prstGeom prst="flowChartAlternateProcess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264138-3A96-427A-9407-E723EA1018C9}"/>
              </a:ext>
            </a:extLst>
          </p:cNvPr>
          <p:cNvGrpSpPr/>
          <p:nvPr/>
        </p:nvGrpSpPr>
        <p:grpSpPr>
          <a:xfrm>
            <a:off x="2358083" y="3956058"/>
            <a:ext cx="5370887" cy="861344"/>
            <a:chOff x="3954850" y="2908208"/>
            <a:chExt cx="4028165" cy="646008"/>
          </a:xfrm>
        </p:grpSpPr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DB1480B1-798C-43BE-BC8D-FE66542E8320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7505540" y="3136692"/>
              <a:ext cx="236487" cy="225656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文本框 11">
              <a:extLst>
                <a:ext uri="{FF2B5EF4-FFF2-40B4-BE49-F238E27FC236}">
                  <a16:creationId xmlns:a16="http://schemas.microsoft.com/office/drawing/2014/main" id="{EB0E35A4-8BFF-4061-A942-3397D6A0EEB1}"/>
                </a:ext>
              </a:extLst>
            </p:cNvPr>
            <p:cNvSpPr txBox="1"/>
            <p:nvPr/>
          </p:nvSpPr>
          <p:spPr>
            <a:xfrm>
              <a:off x="4069366" y="3024770"/>
              <a:ext cx="3427528" cy="50023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defTabSz="1219170"/>
              <a:r>
                <a:rPr lang="zh-CN" sz="1867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</a:t>
              </a:r>
              <a:r>
                <a:rPr lang="zh-CN" sz="18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我们面对鲜红的党旗举起右手之时所作的庄严承诺</a:t>
              </a:r>
            </a:p>
          </p:txBody>
        </p:sp>
        <p:sp>
          <p:nvSpPr>
            <p:cNvPr id="65" name="流程图: 可选过程 64">
              <a:extLst>
                <a:ext uri="{FF2B5EF4-FFF2-40B4-BE49-F238E27FC236}">
                  <a16:creationId xmlns:a16="http://schemas.microsoft.com/office/drawing/2014/main" id="{559268C1-D421-43F0-9547-E610A13538BB}"/>
                </a:ext>
              </a:extLst>
            </p:cNvPr>
            <p:cNvSpPr/>
            <p:nvPr/>
          </p:nvSpPr>
          <p:spPr>
            <a:xfrm>
              <a:off x="3954850" y="2908208"/>
              <a:ext cx="4028165" cy="646008"/>
            </a:xfrm>
            <a:prstGeom prst="flowChartAlternateProcess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BE945F-522F-4665-94FA-EC6C9A705550}"/>
              </a:ext>
            </a:extLst>
          </p:cNvPr>
          <p:cNvGrpSpPr/>
          <p:nvPr/>
        </p:nvGrpSpPr>
        <p:grpSpPr>
          <a:xfrm>
            <a:off x="2265167" y="5261874"/>
            <a:ext cx="5463804" cy="861344"/>
            <a:chOff x="3885163" y="3887571"/>
            <a:chExt cx="4097853" cy="646008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B9F4945A-F16D-41C7-9F5F-3D69DA9BB24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7524716" y="4129573"/>
              <a:ext cx="236487" cy="225657"/>
            </a:xfrm>
            <a:custGeom>
              <a:avLst/>
              <a:gdLst>
                <a:gd name="T0" fmla="*/ 224 w 411"/>
                <a:gd name="T1" fmla="*/ 346 h 411"/>
                <a:gd name="T2" fmla="*/ 193 w 411"/>
                <a:gd name="T3" fmla="*/ 320 h 411"/>
                <a:gd name="T4" fmla="*/ 272 w 411"/>
                <a:gd name="T5" fmla="*/ 227 h 411"/>
                <a:gd name="T6" fmla="*/ 67 w 411"/>
                <a:gd name="T7" fmla="*/ 227 h 411"/>
                <a:gd name="T8" fmla="*/ 67 w 411"/>
                <a:gd name="T9" fmla="*/ 183 h 411"/>
                <a:gd name="T10" fmla="*/ 272 w 411"/>
                <a:gd name="T11" fmla="*/ 183 h 411"/>
                <a:gd name="T12" fmla="*/ 193 w 411"/>
                <a:gd name="T13" fmla="*/ 91 h 411"/>
                <a:gd name="T14" fmla="*/ 224 w 411"/>
                <a:gd name="T15" fmla="*/ 64 h 411"/>
                <a:gd name="T16" fmla="*/ 345 w 411"/>
                <a:gd name="T17" fmla="*/ 205 h 411"/>
                <a:gd name="T18" fmla="*/ 224 w 411"/>
                <a:gd name="T19" fmla="*/ 346 h 411"/>
                <a:gd name="T20" fmla="*/ 206 w 411"/>
                <a:gd name="T21" fmla="*/ 0 h 411"/>
                <a:gd name="T22" fmla="*/ 411 w 411"/>
                <a:gd name="T23" fmla="*/ 205 h 411"/>
                <a:gd name="T24" fmla="*/ 206 w 411"/>
                <a:gd name="T25" fmla="*/ 411 h 411"/>
                <a:gd name="T26" fmla="*/ 0 w 411"/>
                <a:gd name="T27" fmla="*/ 205 h 411"/>
                <a:gd name="T28" fmla="*/ 206 w 411"/>
                <a:gd name="T29" fmla="*/ 0 h 411"/>
                <a:gd name="T30" fmla="*/ 206 w 411"/>
                <a:gd name="T31" fmla="*/ 26 h 411"/>
                <a:gd name="T32" fmla="*/ 385 w 411"/>
                <a:gd name="T33" fmla="*/ 205 h 411"/>
                <a:gd name="T34" fmla="*/ 206 w 411"/>
                <a:gd name="T35" fmla="*/ 385 h 411"/>
                <a:gd name="T36" fmla="*/ 27 w 411"/>
                <a:gd name="T37" fmla="*/ 205 h 411"/>
                <a:gd name="T38" fmla="*/ 206 w 411"/>
                <a:gd name="T39" fmla="*/ 2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1" h="411">
                  <a:moveTo>
                    <a:pt x="224" y="346"/>
                  </a:moveTo>
                  <a:lnTo>
                    <a:pt x="193" y="320"/>
                  </a:lnTo>
                  <a:lnTo>
                    <a:pt x="272" y="227"/>
                  </a:lnTo>
                  <a:lnTo>
                    <a:pt x="67" y="227"/>
                  </a:lnTo>
                  <a:lnTo>
                    <a:pt x="67" y="183"/>
                  </a:lnTo>
                  <a:lnTo>
                    <a:pt x="272" y="183"/>
                  </a:lnTo>
                  <a:lnTo>
                    <a:pt x="193" y="91"/>
                  </a:lnTo>
                  <a:lnTo>
                    <a:pt x="224" y="64"/>
                  </a:lnTo>
                  <a:lnTo>
                    <a:pt x="345" y="205"/>
                  </a:lnTo>
                  <a:lnTo>
                    <a:pt x="224" y="346"/>
                  </a:lnTo>
                  <a:close/>
                  <a:moveTo>
                    <a:pt x="206" y="0"/>
                  </a:moveTo>
                  <a:cubicBezTo>
                    <a:pt x="319" y="0"/>
                    <a:pt x="411" y="92"/>
                    <a:pt x="411" y="205"/>
                  </a:cubicBezTo>
                  <a:cubicBezTo>
                    <a:pt x="411" y="319"/>
                    <a:pt x="319" y="411"/>
                    <a:pt x="206" y="411"/>
                  </a:cubicBezTo>
                  <a:cubicBezTo>
                    <a:pt x="92" y="411"/>
                    <a:pt x="0" y="319"/>
                    <a:pt x="0" y="205"/>
                  </a:cubicBezTo>
                  <a:cubicBezTo>
                    <a:pt x="0" y="92"/>
                    <a:pt x="92" y="0"/>
                    <a:pt x="206" y="0"/>
                  </a:cubicBezTo>
                  <a:close/>
                  <a:moveTo>
                    <a:pt x="206" y="26"/>
                  </a:moveTo>
                  <a:cubicBezTo>
                    <a:pt x="305" y="26"/>
                    <a:pt x="385" y="106"/>
                    <a:pt x="385" y="205"/>
                  </a:cubicBezTo>
                  <a:cubicBezTo>
                    <a:pt x="385" y="304"/>
                    <a:pt x="305" y="385"/>
                    <a:pt x="206" y="385"/>
                  </a:cubicBezTo>
                  <a:cubicBezTo>
                    <a:pt x="107" y="385"/>
                    <a:pt x="27" y="304"/>
                    <a:pt x="27" y="205"/>
                  </a:cubicBezTo>
                  <a:cubicBezTo>
                    <a:pt x="27" y="106"/>
                    <a:pt x="107" y="26"/>
                    <a:pt x="206" y="26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62509" tIns="81255" rIns="162509" bIns="81255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zh-CN" sz="426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文本框 11">
              <a:extLst>
                <a:ext uri="{FF2B5EF4-FFF2-40B4-BE49-F238E27FC236}">
                  <a16:creationId xmlns:a16="http://schemas.microsoft.com/office/drawing/2014/main" id="{2B7404C3-6DD2-42AB-A94B-B2B4738B4917}"/>
                </a:ext>
              </a:extLst>
            </p:cNvPr>
            <p:cNvSpPr txBox="1"/>
            <p:nvPr/>
          </p:nvSpPr>
          <p:spPr>
            <a:xfrm>
              <a:off x="3885163" y="4083918"/>
              <a:ext cx="3738620" cy="28474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 defTabSz="1219170"/>
              <a:r>
                <a:rPr lang="zh-CN" sz="1867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是</a:t>
              </a:r>
              <a:r>
                <a:rPr lang="zh-CN" sz="1867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我们对党和人民多年培养教育的一个回报</a:t>
              </a:r>
            </a:p>
          </p:txBody>
        </p:sp>
        <p:sp>
          <p:nvSpPr>
            <p:cNvPr id="66" name="流程图: 可选过程 65">
              <a:extLst>
                <a:ext uri="{FF2B5EF4-FFF2-40B4-BE49-F238E27FC236}">
                  <a16:creationId xmlns:a16="http://schemas.microsoft.com/office/drawing/2014/main" id="{71033E15-E8E1-458A-B4E6-72136B93633A}"/>
                </a:ext>
              </a:extLst>
            </p:cNvPr>
            <p:cNvSpPr/>
            <p:nvPr/>
          </p:nvSpPr>
          <p:spPr>
            <a:xfrm>
              <a:off x="3954851" y="3887571"/>
              <a:ext cx="4028165" cy="646008"/>
            </a:xfrm>
            <a:prstGeom prst="flowChartAlternateProcess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263951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2" y="3975294"/>
            <a:ext cx="12395540" cy="2910089"/>
            <a:chOff x="1" y="2981470"/>
            <a:chExt cx="9296655" cy="218256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4C0CEA8-AF97-4E14-81E8-858B97145556}"/>
                </a:ext>
              </a:extLst>
            </p:cNvPr>
            <p:cNvGrpSpPr/>
            <p:nvPr/>
          </p:nvGrpSpPr>
          <p:grpSpPr>
            <a:xfrm>
              <a:off x="1" y="3586985"/>
              <a:ext cx="9144000" cy="1577052"/>
              <a:chOff x="168" y="4748758"/>
              <a:chExt cx="12238925" cy="2110830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0FC8305A-8FA9-4504-BF8B-D9469740F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04796" y="4748758"/>
                <a:ext cx="2036340" cy="848475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CB7A0615-2425-498C-9652-7444A3565138}"/>
                  </a:ext>
                </a:extLst>
              </p:cNvPr>
              <p:cNvGrpSpPr/>
              <p:nvPr/>
            </p:nvGrpSpPr>
            <p:grpSpPr>
              <a:xfrm>
                <a:off x="168" y="5270646"/>
                <a:ext cx="12238925" cy="1588942"/>
                <a:chOff x="168" y="5270646"/>
                <a:chExt cx="12238925" cy="1588942"/>
              </a:xfrm>
            </p:grpSpPr>
            <p:pic>
              <p:nvPicPr>
                <p:cNvPr id="16" name="图片 15">
                  <a:extLst>
                    <a:ext uri="{FF2B5EF4-FFF2-40B4-BE49-F238E27FC236}">
                      <a16:creationId xmlns:a16="http://schemas.microsoft.com/office/drawing/2014/main" id="{CDB6115C-3E85-4B93-94F5-EC23E5D445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68" y="5270646"/>
                  <a:ext cx="8581769" cy="1549929"/>
                </a:xfrm>
                <a:prstGeom prst="rect">
                  <a:avLst/>
                </a:prstGeom>
              </p:spPr>
            </p:pic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A6E05862-1B44-45AB-9BDC-772FA8918E2C}"/>
                    </a:ext>
                  </a:extLst>
                </p:cNvPr>
                <p:cNvSpPr/>
                <p:nvPr/>
              </p:nvSpPr>
              <p:spPr>
                <a:xfrm>
                  <a:off x="169" y="6598879"/>
                  <a:ext cx="12238924" cy="26070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algn="ctr" defTabSz="1219170"/>
                  <a:endParaRPr lang="zh-CN" sz="2400">
                    <a:solidFill>
                      <a:prstClr val="white"/>
                    </a:solidFill>
                    <a:latin typeface="Calibri"/>
                    <a:ea typeface="微软雅黑"/>
                  </a:endParaRPr>
                </a:p>
              </p:txBody>
            </p:sp>
          </p:grpSp>
        </p:grp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976944" y="1220755"/>
            <a:ext cx="2238112" cy="913007"/>
          </a:xfrm>
          <a:prstGeom prst="rect">
            <a:avLst/>
          </a:prstGeom>
          <a:solidFill>
            <a:schemeClr val="accent2"/>
          </a:solidFill>
        </p:spPr>
        <p:txBody>
          <a:bodyPr wrap="none" numCol="1">
            <a:spAutoFit/>
          </a:bodyPr>
          <a:lstStyle/>
          <a:p>
            <a:pPr algn="ctr" defTabSz="1219170"/>
            <a:r>
              <a:rPr lang="zh-CN" sz="5333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94AA414E-7A68-4400-9038-F556E5514D7C}"/>
              </a:ext>
            </a:extLst>
          </p:cNvPr>
          <p:cNvSpPr txBox="1"/>
          <p:nvPr/>
        </p:nvSpPr>
        <p:spPr>
          <a:xfrm>
            <a:off x="1568980" y="2856091"/>
            <a:ext cx="9274291" cy="1107977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zh-CN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践行群众路线</a:t>
            </a:r>
            <a:r>
              <a:rPr lang="en-US" altLang="zh-CN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—</a:t>
            </a:r>
            <a:r>
              <a:rPr lang="zh-CN" sz="6400" b="1" dirty="0">
                <a:solidFill>
                  <a:srgbClr val="C00000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乐于奉献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80FE725-7D3F-4C26-AF01-CEBC2E129989}"/>
              </a:ext>
            </a:extLst>
          </p:cNvPr>
          <p:cNvSpPr txBox="1"/>
          <p:nvPr/>
        </p:nvSpPr>
        <p:spPr>
          <a:xfrm>
            <a:off x="7442019" y="4509129"/>
            <a:ext cx="3072274" cy="533526"/>
          </a:xfrm>
          <a:prstGeom prst="rect">
            <a:avLst/>
          </a:prstGeom>
          <a:noFill/>
        </p:spPr>
        <p:txBody>
          <a:bodyPr wrap="none" lIns="121899" tIns="60951" rIns="121899" bIns="60951" numCol="1" rtlCol="0">
            <a:spAutoFit/>
          </a:bodyPr>
          <a:lstStyle/>
          <a:p>
            <a:pPr marL="0" lvl="1" algn="ctr" defTabSz="1219170"/>
            <a:r>
              <a:rPr lang="en-US" alt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—</a:t>
            </a:r>
            <a:r>
              <a:rPr lang="zh-CN" sz="2667" dirty="0">
                <a:solidFill>
                  <a:prstClr val="black"/>
                </a:solidFill>
                <a:latin typeface="Arial" panose="020B0604020202020204" pitchFamily="34" charset="0"/>
                <a:ea typeface="微软雅黑" pitchFamily="34" charset="-122"/>
                <a:sym typeface="Arial" panose="020B0604020202020204" pitchFamily="34" charset="0"/>
              </a:rPr>
              <a:t>我是党员 我奉献</a:t>
            </a:r>
          </a:p>
        </p:txBody>
      </p:sp>
    </p:spTree>
    <p:extLst>
      <p:ext uri="{BB962C8B-B14F-4D97-AF65-F5344CB8AC3E}">
        <p14:creationId xmlns:p14="http://schemas.microsoft.com/office/powerpoint/2010/main" val="39981175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践行群众路线</a:t>
            </a:r>
            <a:r>
              <a:rPr lang="en-US" alt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—</a:t>
            </a:r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乐于奉献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41" name="圆角矩形 4">
            <a:extLst>
              <a:ext uri="{FF2B5EF4-FFF2-40B4-BE49-F238E27FC236}">
                <a16:creationId xmlns:a16="http://schemas.microsoft.com/office/drawing/2014/main" id="{1E9B6D34-AC4C-43B7-A4D3-83855E091485}"/>
              </a:ext>
            </a:extLst>
          </p:cNvPr>
          <p:cNvSpPr/>
          <p:nvPr/>
        </p:nvSpPr>
        <p:spPr>
          <a:xfrm>
            <a:off x="762121" y="3109861"/>
            <a:ext cx="5909943" cy="703183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8D79519-66F8-4A39-AC92-EEA1BEC009AF}"/>
              </a:ext>
            </a:extLst>
          </p:cNvPr>
          <p:cNvGrpSpPr/>
          <p:nvPr/>
        </p:nvGrpSpPr>
        <p:grpSpPr>
          <a:xfrm>
            <a:off x="699889" y="2305291"/>
            <a:ext cx="2088317" cy="652130"/>
            <a:chOff x="879250" y="1626781"/>
            <a:chExt cx="1566238" cy="489098"/>
          </a:xfrm>
        </p:grpSpPr>
        <p:sp>
          <p:nvSpPr>
            <p:cNvPr id="44" name="圆角矩形 6">
              <a:extLst>
                <a:ext uri="{FF2B5EF4-FFF2-40B4-BE49-F238E27FC236}">
                  <a16:creationId xmlns:a16="http://schemas.microsoft.com/office/drawing/2014/main" id="{AC298918-1FB7-4450-ABBB-47CAF40FD0F2}"/>
                </a:ext>
              </a:extLst>
            </p:cNvPr>
            <p:cNvSpPr/>
            <p:nvPr/>
          </p:nvSpPr>
          <p:spPr>
            <a:xfrm>
              <a:off x="879250" y="1626781"/>
              <a:ext cx="1566238" cy="4890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标题 1">
              <a:extLst>
                <a:ext uri="{FF2B5EF4-FFF2-40B4-BE49-F238E27FC236}">
                  <a16:creationId xmlns:a16="http://schemas.microsoft.com/office/drawing/2014/main" id="{5E1E083F-D075-456F-A5E9-BE9EE3395A84}"/>
                </a:ext>
              </a:extLst>
            </p:cNvPr>
            <p:cNvSpPr txBox="1">
              <a:spLocks/>
            </p:cNvSpPr>
            <p:nvPr/>
          </p:nvSpPr>
          <p:spPr>
            <a:xfrm>
              <a:off x="979146" y="1652830"/>
              <a:ext cx="1366445" cy="43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3200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群众路线</a:t>
              </a:r>
            </a:p>
          </p:txBody>
        </p:sp>
      </p:grpSp>
      <p:sp>
        <p:nvSpPr>
          <p:cNvPr id="50" name="标题 1">
            <a:extLst>
              <a:ext uri="{FF2B5EF4-FFF2-40B4-BE49-F238E27FC236}">
                <a16:creationId xmlns:a16="http://schemas.microsoft.com/office/drawing/2014/main" id="{70CB07C3-79E0-4421-81B2-57C4DC013E00}"/>
              </a:ext>
            </a:extLst>
          </p:cNvPr>
          <p:cNvSpPr txBox="1">
            <a:spLocks/>
          </p:cNvSpPr>
          <p:nvPr/>
        </p:nvSpPr>
        <p:spPr>
          <a:xfrm>
            <a:off x="833083" y="3231671"/>
            <a:ext cx="4229956" cy="45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是党的生命线</a:t>
            </a:r>
          </a:p>
        </p:txBody>
      </p:sp>
      <p:sp>
        <p:nvSpPr>
          <p:cNvPr id="58" name="圆角矩形 16">
            <a:extLst>
              <a:ext uri="{FF2B5EF4-FFF2-40B4-BE49-F238E27FC236}">
                <a16:creationId xmlns:a16="http://schemas.microsoft.com/office/drawing/2014/main" id="{DF8FFE35-9163-487F-B44F-80E167C404B6}"/>
              </a:ext>
            </a:extLst>
          </p:cNvPr>
          <p:cNvSpPr/>
          <p:nvPr/>
        </p:nvSpPr>
        <p:spPr>
          <a:xfrm>
            <a:off x="699889" y="4968004"/>
            <a:ext cx="5972175" cy="671361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/>
            <a:endParaRPr lang="zh-CN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DDEFF5E9-85BA-41C2-BB14-0D5154E52282}"/>
              </a:ext>
            </a:extLst>
          </p:cNvPr>
          <p:cNvSpPr txBox="1">
            <a:spLocks/>
          </p:cNvSpPr>
          <p:nvPr/>
        </p:nvSpPr>
        <p:spPr>
          <a:xfrm>
            <a:off x="775142" y="5089509"/>
            <a:ext cx="5992933" cy="45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89353" tIns="44677" rIns="89353" bIns="44677" numCol="1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defTabSz="1219170">
              <a:lnSpc>
                <a:spcPct val="100000"/>
              </a:lnSpc>
              <a:spcBef>
                <a:spcPts val="0"/>
              </a:spcBef>
            </a:pPr>
            <a:r>
              <a:rPr lang="zh-CN" sz="24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是党的基石</a:t>
            </a:r>
            <a:r>
              <a:rPr lang="en-US" altLang="zh-CN" sz="2267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,</a:t>
            </a:r>
            <a:r>
              <a:rPr lang="zh-CN" sz="2267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是党的群众路线落地生根的关键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F2C55AB4-7E91-4023-BCFA-B7E6830E7AA1}"/>
              </a:ext>
            </a:extLst>
          </p:cNvPr>
          <p:cNvGrpSpPr/>
          <p:nvPr/>
        </p:nvGrpSpPr>
        <p:grpSpPr>
          <a:xfrm>
            <a:off x="699888" y="4148883"/>
            <a:ext cx="2088317" cy="652130"/>
            <a:chOff x="879250" y="1626781"/>
            <a:chExt cx="1566238" cy="489098"/>
          </a:xfrm>
        </p:grpSpPr>
        <p:sp>
          <p:nvSpPr>
            <p:cNvPr id="68" name="圆角矩形 13">
              <a:extLst>
                <a:ext uri="{FF2B5EF4-FFF2-40B4-BE49-F238E27FC236}">
                  <a16:creationId xmlns:a16="http://schemas.microsoft.com/office/drawing/2014/main" id="{567BF992-E9FF-4901-BEF8-744990801BC6}"/>
                </a:ext>
              </a:extLst>
            </p:cNvPr>
            <p:cNvSpPr/>
            <p:nvPr/>
          </p:nvSpPr>
          <p:spPr>
            <a:xfrm>
              <a:off x="879250" y="1626781"/>
              <a:ext cx="1566238" cy="4890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标题 1">
              <a:extLst>
                <a:ext uri="{FF2B5EF4-FFF2-40B4-BE49-F238E27FC236}">
                  <a16:creationId xmlns:a16="http://schemas.microsoft.com/office/drawing/2014/main" id="{5F0755D1-C129-4A0E-82D0-396288D8C891}"/>
                </a:ext>
              </a:extLst>
            </p:cNvPr>
            <p:cNvSpPr txBox="1">
              <a:spLocks/>
            </p:cNvSpPr>
            <p:nvPr/>
          </p:nvSpPr>
          <p:spPr>
            <a:xfrm>
              <a:off x="979146" y="1652830"/>
              <a:ext cx="1366445" cy="43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3200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党员干部</a:t>
              </a:r>
            </a:p>
          </p:txBody>
        </p:sp>
      </p:grpSp>
      <p:pic>
        <p:nvPicPr>
          <p:cNvPr id="70" name="图片 69">
            <a:extLst>
              <a:ext uri="{FF2B5EF4-FFF2-40B4-BE49-F238E27FC236}">
                <a16:creationId xmlns:a16="http://schemas.microsoft.com/office/drawing/2014/main" id="{E191E92D-16A3-42DC-8C6B-C52DF4B1E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229" y="1357246"/>
            <a:ext cx="3187248" cy="4527917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C88829-CC38-49F4-AA3F-E098F162FC6C}"/>
              </a:ext>
            </a:extLst>
          </p:cNvPr>
          <p:cNvGrpSpPr/>
          <p:nvPr/>
        </p:nvGrpSpPr>
        <p:grpSpPr>
          <a:xfrm>
            <a:off x="527382" y="1357245"/>
            <a:ext cx="6879547" cy="652130"/>
            <a:chOff x="879250" y="1626781"/>
            <a:chExt cx="5159660" cy="489098"/>
          </a:xfrm>
        </p:grpSpPr>
        <p:sp>
          <p:nvSpPr>
            <p:cNvPr id="25" name="圆角矩形 6">
              <a:extLst>
                <a:ext uri="{FF2B5EF4-FFF2-40B4-BE49-F238E27FC236}">
                  <a16:creationId xmlns:a16="http://schemas.microsoft.com/office/drawing/2014/main" id="{F319C45D-7565-42BA-9D31-6AA6B97BC718}"/>
                </a:ext>
              </a:extLst>
            </p:cNvPr>
            <p:cNvSpPr/>
            <p:nvPr/>
          </p:nvSpPr>
          <p:spPr>
            <a:xfrm>
              <a:off x="879250" y="1626781"/>
              <a:ext cx="5159660" cy="48909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5B0F6D45-61FC-4D3B-BCEE-F247CB09AAB9}"/>
                </a:ext>
              </a:extLst>
            </p:cNvPr>
            <p:cNvSpPr txBox="1">
              <a:spLocks/>
            </p:cNvSpPr>
            <p:nvPr/>
          </p:nvSpPr>
          <p:spPr>
            <a:xfrm>
              <a:off x="979146" y="1652830"/>
              <a:ext cx="5059763" cy="43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3200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群众路线是什么、党员干部是什么？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63397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  <p:bldP spid="41" grpId="0" animBg="1"/>
      <p:bldP spid="50" grpId="0"/>
      <p:bldP spid="58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BE97FC3-E21E-4062-983F-DB6890993698}"/>
              </a:ext>
            </a:extLst>
          </p:cNvPr>
          <p:cNvGrpSpPr/>
          <p:nvPr/>
        </p:nvGrpSpPr>
        <p:grpSpPr>
          <a:xfrm>
            <a:off x="3" y="3975294"/>
            <a:ext cx="12395539" cy="2910089"/>
            <a:chOff x="2" y="2981470"/>
            <a:chExt cx="9296654" cy="2182567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6E05862-1B44-45AB-9BDC-772FA8918E2C}"/>
                </a:ext>
              </a:extLst>
            </p:cNvPr>
            <p:cNvSpPr/>
            <p:nvPr/>
          </p:nvSpPr>
          <p:spPr>
            <a:xfrm>
              <a:off x="2" y="4969255"/>
              <a:ext cx="9143999" cy="194782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62EACA0-4AFA-426A-AF1E-493F5049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54096" y="2981470"/>
              <a:ext cx="1242560" cy="2061096"/>
            </a:xfrm>
            <a:prstGeom prst="rect">
              <a:avLst/>
            </a:prstGeom>
          </p:spPr>
        </p:pic>
      </p:grp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202D99D-1D2E-4025-A591-F1A8A6E9B6D2}"/>
              </a:ext>
            </a:extLst>
          </p:cNvPr>
          <p:cNvCxnSpPr>
            <a:cxnSpLocks/>
          </p:cNvCxnSpPr>
          <p:nvPr/>
        </p:nvCxnSpPr>
        <p:spPr>
          <a:xfrm>
            <a:off x="1" y="1028733"/>
            <a:ext cx="121920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D74A823-7BE6-41E1-B661-12683F2C1F5E}"/>
              </a:ext>
            </a:extLst>
          </p:cNvPr>
          <p:cNvSpPr/>
          <p:nvPr/>
        </p:nvSpPr>
        <p:spPr>
          <a:xfrm>
            <a:off x="1369907" y="287270"/>
            <a:ext cx="7016251" cy="5847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defTabSz="1219170"/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践行群众路线</a:t>
            </a:r>
            <a:r>
              <a:rPr lang="en-US" alt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—</a:t>
            </a:r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乐于奉献</a:t>
            </a: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DB3E9888-B1DE-415E-BA62-F71915AA6C20}"/>
              </a:ext>
            </a:extLst>
          </p:cNvPr>
          <p:cNvSpPr/>
          <p:nvPr/>
        </p:nvSpPr>
        <p:spPr>
          <a:xfrm>
            <a:off x="384625" y="166754"/>
            <a:ext cx="826608" cy="738655"/>
          </a:xfrm>
          <a:custGeom>
            <a:avLst/>
            <a:gdLst>
              <a:gd name="T0" fmla="*/ 803 w 1880"/>
              <a:gd name="T1" fmla="*/ 15 h 1680"/>
              <a:gd name="T2" fmla="*/ 1253 w 1880"/>
              <a:gd name="T3" fmla="*/ 1067 h 1680"/>
              <a:gd name="T4" fmla="*/ 728 w 1880"/>
              <a:gd name="T5" fmla="*/ 540 h 1680"/>
              <a:gd name="T6" fmla="*/ 928 w 1880"/>
              <a:gd name="T7" fmla="*/ 339 h 1680"/>
              <a:gd name="T8" fmla="*/ 803 w 1880"/>
              <a:gd name="T9" fmla="*/ 215 h 1680"/>
              <a:gd name="T10" fmla="*/ 549 w 1880"/>
              <a:gd name="T11" fmla="*/ 267 h 1680"/>
              <a:gd name="T12" fmla="*/ 150 w 1880"/>
              <a:gd name="T13" fmla="*/ 666 h 1680"/>
              <a:gd name="T14" fmla="*/ 376 w 1880"/>
              <a:gd name="T15" fmla="*/ 890 h 1680"/>
              <a:gd name="T16" fmla="*/ 527 w 1880"/>
              <a:gd name="T17" fmla="*/ 741 h 1680"/>
              <a:gd name="T18" fmla="*/ 1052 w 1880"/>
              <a:gd name="T19" fmla="*/ 1266 h 1680"/>
              <a:gd name="T20" fmla="*/ 176 w 1880"/>
              <a:gd name="T21" fmla="*/ 1090 h 1680"/>
              <a:gd name="T22" fmla="*/ 49 w 1880"/>
              <a:gd name="T23" fmla="*/ 1217 h 1680"/>
              <a:gd name="T24" fmla="*/ 159 w 1880"/>
              <a:gd name="T25" fmla="*/ 1357 h 1680"/>
              <a:gd name="T26" fmla="*/ 144 w 1880"/>
              <a:gd name="T27" fmla="*/ 1371 h 1680"/>
              <a:gd name="T28" fmla="*/ 122 w 1880"/>
              <a:gd name="T29" fmla="*/ 1367 h 1680"/>
              <a:gd name="T30" fmla="*/ 0 w 1880"/>
              <a:gd name="T31" fmla="*/ 1494 h 1680"/>
              <a:gd name="T32" fmla="*/ 123 w 1880"/>
              <a:gd name="T33" fmla="*/ 1616 h 1680"/>
              <a:gd name="T34" fmla="*/ 249 w 1880"/>
              <a:gd name="T35" fmla="*/ 1493 h 1680"/>
              <a:gd name="T36" fmla="*/ 245 w 1880"/>
              <a:gd name="T37" fmla="*/ 1470 h 1680"/>
              <a:gd name="T38" fmla="*/ 265 w 1880"/>
              <a:gd name="T39" fmla="*/ 1451 h 1680"/>
              <a:gd name="T40" fmla="*/ 1255 w 1880"/>
              <a:gd name="T41" fmla="*/ 1467 h 1680"/>
              <a:gd name="T42" fmla="*/ 1402 w 1880"/>
              <a:gd name="T43" fmla="*/ 1615 h 1680"/>
              <a:gd name="T44" fmla="*/ 1603 w 1880"/>
              <a:gd name="T45" fmla="*/ 1416 h 1680"/>
              <a:gd name="T46" fmla="*/ 1455 w 1880"/>
              <a:gd name="T47" fmla="*/ 1267 h 1680"/>
              <a:gd name="T48" fmla="*/ 803 w 1880"/>
              <a:gd name="T49" fmla="*/ 15 h 1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80" h="1680">
                <a:moveTo>
                  <a:pt x="803" y="15"/>
                </a:moveTo>
                <a:cubicBezTo>
                  <a:pt x="1217" y="170"/>
                  <a:pt x="1468" y="665"/>
                  <a:pt x="1253" y="1067"/>
                </a:cubicBezTo>
                <a:cubicBezTo>
                  <a:pt x="728" y="540"/>
                  <a:pt x="728" y="540"/>
                  <a:pt x="728" y="540"/>
                </a:cubicBezTo>
                <a:cubicBezTo>
                  <a:pt x="928" y="339"/>
                  <a:pt x="928" y="339"/>
                  <a:pt x="928" y="339"/>
                </a:cubicBezTo>
                <a:cubicBezTo>
                  <a:pt x="803" y="215"/>
                  <a:pt x="803" y="215"/>
                  <a:pt x="803" y="215"/>
                </a:cubicBezTo>
                <a:cubicBezTo>
                  <a:pt x="733" y="282"/>
                  <a:pt x="623" y="297"/>
                  <a:pt x="549" y="267"/>
                </a:cubicBezTo>
                <a:cubicBezTo>
                  <a:pt x="150" y="666"/>
                  <a:pt x="150" y="666"/>
                  <a:pt x="150" y="666"/>
                </a:cubicBezTo>
                <a:cubicBezTo>
                  <a:pt x="376" y="890"/>
                  <a:pt x="376" y="890"/>
                  <a:pt x="376" y="890"/>
                </a:cubicBezTo>
                <a:cubicBezTo>
                  <a:pt x="527" y="741"/>
                  <a:pt x="527" y="741"/>
                  <a:pt x="527" y="741"/>
                </a:cubicBezTo>
                <a:cubicBezTo>
                  <a:pt x="1052" y="1266"/>
                  <a:pt x="1052" y="1266"/>
                  <a:pt x="1052" y="1266"/>
                </a:cubicBezTo>
                <a:cubicBezTo>
                  <a:pt x="795" y="1407"/>
                  <a:pt x="439" y="1363"/>
                  <a:pt x="176" y="1090"/>
                </a:cubicBezTo>
                <a:cubicBezTo>
                  <a:pt x="49" y="1217"/>
                  <a:pt x="49" y="1217"/>
                  <a:pt x="49" y="1217"/>
                </a:cubicBezTo>
                <a:cubicBezTo>
                  <a:pt x="87" y="1270"/>
                  <a:pt x="119" y="1317"/>
                  <a:pt x="159" y="1357"/>
                </a:cubicBezTo>
                <a:cubicBezTo>
                  <a:pt x="155" y="1362"/>
                  <a:pt x="144" y="1371"/>
                  <a:pt x="144" y="1371"/>
                </a:cubicBezTo>
                <a:cubicBezTo>
                  <a:pt x="137" y="1370"/>
                  <a:pt x="129" y="1367"/>
                  <a:pt x="122" y="1367"/>
                </a:cubicBezTo>
                <a:cubicBezTo>
                  <a:pt x="55" y="1367"/>
                  <a:pt x="0" y="1426"/>
                  <a:pt x="0" y="1494"/>
                </a:cubicBezTo>
                <a:cubicBezTo>
                  <a:pt x="0" y="1561"/>
                  <a:pt x="55" y="1616"/>
                  <a:pt x="123" y="1616"/>
                </a:cubicBezTo>
                <a:cubicBezTo>
                  <a:pt x="191" y="1616"/>
                  <a:pt x="249" y="1561"/>
                  <a:pt x="249" y="1493"/>
                </a:cubicBezTo>
                <a:cubicBezTo>
                  <a:pt x="249" y="1485"/>
                  <a:pt x="247" y="1478"/>
                  <a:pt x="245" y="1470"/>
                </a:cubicBezTo>
                <a:cubicBezTo>
                  <a:pt x="265" y="1451"/>
                  <a:pt x="265" y="1451"/>
                  <a:pt x="265" y="1451"/>
                </a:cubicBezTo>
                <a:cubicBezTo>
                  <a:pt x="567" y="1655"/>
                  <a:pt x="898" y="1680"/>
                  <a:pt x="1255" y="1467"/>
                </a:cubicBezTo>
                <a:cubicBezTo>
                  <a:pt x="1402" y="1615"/>
                  <a:pt x="1402" y="1615"/>
                  <a:pt x="1402" y="1615"/>
                </a:cubicBezTo>
                <a:cubicBezTo>
                  <a:pt x="1603" y="1416"/>
                  <a:pt x="1603" y="1416"/>
                  <a:pt x="1603" y="1416"/>
                </a:cubicBezTo>
                <a:cubicBezTo>
                  <a:pt x="1455" y="1267"/>
                  <a:pt x="1455" y="1267"/>
                  <a:pt x="1455" y="1267"/>
                </a:cubicBezTo>
                <a:cubicBezTo>
                  <a:pt x="1880" y="628"/>
                  <a:pt x="1313" y="0"/>
                  <a:pt x="803" y="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pPr defTabSz="1219170"/>
            <a:endParaRPr lang="zh-CN" sz="240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EA34F42-DB17-4F5C-BE9D-9FD952E160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680" y="181204"/>
            <a:ext cx="1819432" cy="75809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FC8B0E4-DD42-4C80-84CD-C6E72A5E070D}"/>
              </a:ext>
            </a:extLst>
          </p:cNvPr>
          <p:cNvSpPr/>
          <p:nvPr/>
        </p:nvSpPr>
        <p:spPr>
          <a:xfrm>
            <a:off x="1775521" y="1633500"/>
            <a:ext cx="8119623" cy="621345"/>
          </a:xfrm>
          <a:prstGeom prst="rect">
            <a:avLst/>
          </a:prstGeom>
          <a:solidFill>
            <a:srgbClr val="C00000"/>
          </a:solidFill>
          <a:ln w="19050" cap="flat" cmpd="sng" algn="ctr">
            <a:solidFill>
              <a:srgbClr val="C00000"/>
            </a:solidFill>
            <a:prstDash val="solid"/>
          </a:ln>
          <a:effectLst>
            <a:innerShdw blurRad="63500" dist="25400" dir="15600000">
              <a:prstClr val="black">
                <a:alpha val="50000"/>
              </a:prstClr>
            </a:innerShdw>
          </a:effectLst>
        </p:spPr>
        <p:txBody>
          <a:bodyPr numCol="1" anchor="ctr"/>
          <a:lstStyle/>
          <a:p>
            <a:pPr algn="ctr" defTabSz="1219170">
              <a:defRPr/>
            </a:pPr>
            <a:r>
              <a:rPr lang="zh-CN" sz="3200" b="1" kern="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群众路线讲究一切以群众利益为</a:t>
            </a:r>
            <a:r>
              <a:rPr lang="zh-CN" sz="3200" b="1" kern="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重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D9F8B4-0F3C-47FA-A554-1FE7ABA4A1B2}"/>
              </a:ext>
            </a:extLst>
          </p:cNvPr>
          <p:cNvGrpSpPr/>
          <p:nvPr/>
        </p:nvGrpSpPr>
        <p:grpSpPr>
          <a:xfrm>
            <a:off x="6384031" y="4445048"/>
            <a:ext cx="3149281" cy="1575861"/>
            <a:chOff x="7176977" y="2950346"/>
            <a:chExt cx="3721395" cy="1862140"/>
          </a:xfrm>
        </p:grpSpPr>
        <p:sp>
          <p:nvSpPr>
            <p:cNvPr id="25" name="圆角矩形 1">
              <a:extLst>
                <a:ext uri="{FF2B5EF4-FFF2-40B4-BE49-F238E27FC236}">
                  <a16:creationId xmlns:a16="http://schemas.microsoft.com/office/drawing/2014/main" id="{9C58E67C-0E22-4581-9751-0B1BE44496F0}"/>
                </a:ext>
              </a:extLst>
            </p:cNvPr>
            <p:cNvSpPr/>
            <p:nvPr/>
          </p:nvSpPr>
          <p:spPr>
            <a:xfrm>
              <a:off x="7176977" y="2950346"/>
              <a:ext cx="3721395" cy="186214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26" name="标题 1">
              <a:extLst>
                <a:ext uri="{FF2B5EF4-FFF2-40B4-BE49-F238E27FC236}">
                  <a16:creationId xmlns:a16="http://schemas.microsoft.com/office/drawing/2014/main" id="{4B365481-99A2-4B1C-98AC-54BF661397FC}"/>
                </a:ext>
              </a:extLst>
            </p:cNvPr>
            <p:cNvSpPr txBox="1">
              <a:spLocks/>
            </p:cNvSpPr>
            <p:nvPr/>
          </p:nvSpPr>
          <p:spPr>
            <a:xfrm>
              <a:off x="7363897" y="3284979"/>
              <a:ext cx="3448547" cy="1076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5333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为民服务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8DE9B36-959D-460E-8600-C125A230E176}"/>
              </a:ext>
            </a:extLst>
          </p:cNvPr>
          <p:cNvGrpSpPr/>
          <p:nvPr/>
        </p:nvGrpSpPr>
        <p:grpSpPr>
          <a:xfrm>
            <a:off x="6371007" y="2742668"/>
            <a:ext cx="3258661" cy="1575861"/>
            <a:chOff x="1303690" y="2950346"/>
            <a:chExt cx="3850645" cy="1862140"/>
          </a:xfrm>
        </p:grpSpPr>
        <p:sp>
          <p:nvSpPr>
            <p:cNvPr id="28" name="圆角矩形 12">
              <a:extLst>
                <a:ext uri="{FF2B5EF4-FFF2-40B4-BE49-F238E27FC236}">
                  <a16:creationId xmlns:a16="http://schemas.microsoft.com/office/drawing/2014/main" id="{9B2B75CD-9A72-4268-909D-C60900E23C89}"/>
                </a:ext>
              </a:extLst>
            </p:cNvPr>
            <p:cNvSpPr/>
            <p:nvPr/>
          </p:nvSpPr>
          <p:spPr>
            <a:xfrm>
              <a:off x="1303690" y="2950346"/>
              <a:ext cx="3850645" cy="186214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1219170"/>
              <a:endParaRPr lang="zh-CN" sz="2400">
                <a:solidFill>
                  <a:prstClr val="white"/>
                </a:solidFill>
                <a:latin typeface="Calibri"/>
                <a:ea typeface="微软雅黑"/>
              </a:endParaRPr>
            </a:p>
          </p:txBody>
        </p:sp>
        <p:sp>
          <p:nvSpPr>
            <p:cNvPr id="29" name="标题 1">
              <a:extLst>
                <a:ext uri="{FF2B5EF4-FFF2-40B4-BE49-F238E27FC236}">
                  <a16:creationId xmlns:a16="http://schemas.microsoft.com/office/drawing/2014/main" id="{B9DA8919-6192-430A-98A2-AEA4EC5E19BC}"/>
                </a:ext>
              </a:extLst>
            </p:cNvPr>
            <p:cNvSpPr txBox="1">
              <a:spLocks/>
            </p:cNvSpPr>
            <p:nvPr/>
          </p:nvSpPr>
          <p:spPr>
            <a:xfrm>
              <a:off x="1571688" y="3343226"/>
              <a:ext cx="3448547" cy="1076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vert="horz" wrap="none" lIns="89353" tIns="44677" rIns="89353" bIns="44677" numCol="1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sz="2000" b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itchFamily="34" charset="-122"/>
                  <a:ea typeface="微软雅黑" panose="020B0503020204020204" pitchFamily="34" charset="-122"/>
                  <a:cs typeface="+mn-cs"/>
                </a:defRPr>
              </a:lvl1pPr>
            </a:lstStyle>
            <a:p>
              <a:pPr defTabSz="1219170">
                <a:lnSpc>
                  <a:spcPct val="100000"/>
                </a:lnSpc>
                <a:spcBef>
                  <a:spcPts val="0"/>
                </a:spcBef>
              </a:pPr>
              <a:r>
                <a:rPr lang="zh-CN" sz="5333" b="1" kern="0" dirty="0">
                  <a:solidFill>
                    <a:prstClr val="white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为民奉献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90CBAE6C-431B-4ADE-9C36-95D6E4BA076D}"/>
              </a:ext>
            </a:extLst>
          </p:cNvPr>
          <p:cNvSpPr/>
          <p:nvPr/>
        </p:nvSpPr>
        <p:spPr>
          <a:xfrm>
            <a:off x="2159563" y="2942113"/>
            <a:ext cx="2697056" cy="2697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defTabSz="1219170">
              <a:lnSpc>
                <a:spcPct val="150000"/>
              </a:lnSpc>
            </a:pPr>
            <a:r>
              <a:rPr lang="zh-CN" sz="2667" kern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/>
                <a:sym typeface="Arial" panose="020B0604020202020204" pitchFamily="34" charset="0"/>
              </a:rPr>
              <a:t>践行好群众路线，党员干部就必须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A0A39D4-9405-4FE7-B368-F88F702940BB}"/>
              </a:ext>
            </a:extLst>
          </p:cNvPr>
          <p:cNvCxnSpPr/>
          <p:nvPr/>
        </p:nvCxnSpPr>
        <p:spPr>
          <a:xfrm flipV="1">
            <a:off x="5178551" y="3335879"/>
            <a:ext cx="1076836" cy="65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ECF03DB-0904-411D-9EE2-B08DC34B6C15}"/>
              </a:ext>
            </a:extLst>
          </p:cNvPr>
          <p:cNvCxnSpPr/>
          <p:nvPr/>
        </p:nvCxnSpPr>
        <p:spPr>
          <a:xfrm>
            <a:off x="5135894" y="4445048"/>
            <a:ext cx="1056117" cy="78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85951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0494E-6 L -0.30278 1.60494E-6 " pathEditMode="relative" rAng="0" ptsTypes="AA">
                                      <p:cBhvr>
                                        <p:cTn id="28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 animBg="1"/>
      <p:bldP spid="36" grpId="1" animBg="1"/>
      <p:bldP spid="36" grpId="2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红色系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972</Words>
  <Application>Microsoft Office PowerPoint</Application>
  <PresentationFormat>宽屏</PresentationFormat>
  <Paragraphs>113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方正兰亭粗黑_GBK</vt:lpstr>
      <vt:lpstr>方正正准黑简体</vt:lpstr>
      <vt:lpstr>华康俪金黑W8</vt:lpstr>
      <vt:lpstr>微软雅黑</vt:lpstr>
      <vt:lpstr>Arial</vt:lpstr>
      <vt:lpstr>Calibri</vt:lpstr>
      <vt:lpstr>Century Gothic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 LAOTOU</dc:creator>
  <cp:lastModifiedBy>tang zhifeng</cp:lastModifiedBy>
  <cp:revision>3</cp:revision>
  <dcterms:created xsi:type="dcterms:W3CDTF">2021-04-12T07:47:48Z</dcterms:created>
  <dcterms:modified xsi:type="dcterms:W3CDTF">2021-04-21T14:28:08Z</dcterms:modified>
</cp:coreProperties>
</file>